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533" y="19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61363" y="1232357"/>
            <a:ext cx="3757929" cy="3930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5398007"/>
            <a:ext cx="9144000" cy="14599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51786" y="317957"/>
            <a:ext cx="8695690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0124" y="1309878"/>
            <a:ext cx="10052050" cy="3780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fioco.ru/obraztsi_i_opisaniya_vpr_2025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fioco.ru/metod_recomend_vp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oco.ru/normativ_docs" TargetMode="External"/><Relationship Id="rId5" Type="http://schemas.openxmlformats.org/officeDocument/2006/relationships/hyperlink" Target="https://fioco.ru/nav-vpr-oo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fioco.ru/%D1%8D%D0%BA%D1%81%D0%BF%D0%B5%D1%80%D1%82%D0%B8%D0%B7%D0%B0-%D1%83%D1%87%D0%B5%D0%B1%D0%BD%D1%8B%D1%85-%D0%B8%D0%B7%D0%B4%D0%B0%D0%BD%D0%B8%D0%B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vprhelp@fioco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90944" y="2286000"/>
            <a:ext cx="8328659" cy="26217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20085" marR="5080" indent="-3208020">
              <a:lnSpc>
                <a:spcPct val="153700"/>
              </a:lnSpc>
              <a:spcBef>
                <a:spcPts val="95"/>
              </a:spcBef>
            </a:pP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ПРОВЕДЕНИЕ</a:t>
            </a:r>
            <a:r>
              <a:rPr sz="2800" b="1" spc="-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ВСЕРОССИЙСКИХ</a:t>
            </a:r>
            <a:r>
              <a:rPr sz="2800" b="1" spc="-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ПРОВЕРОЧНЫХ</a:t>
            </a:r>
            <a:r>
              <a:rPr sz="2800" b="1" spc="-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РАБОТ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В</a:t>
            </a:r>
            <a:r>
              <a:rPr sz="28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2025</a:t>
            </a:r>
            <a:r>
              <a:rPr sz="2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ГОДУ</a:t>
            </a:r>
            <a:endParaRPr sz="2800" dirty="0">
              <a:latin typeface="Calibri"/>
              <a:cs typeface="Calibri"/>
            </a:endParaRPr>
          </a:p>
          <a:p>
            <a:pPr marL="67310" algn="ctr">
              <a:lnSpc>
                <a:spcPct val="100000"/>
              </a:lnSpc>
              <a:spcBef>
                <a:spcPts val="2590"/>
              </a:spcBef>
            </a:pPr>
            <a:endParaRPr lang="ru-RU" sz="2000" b="1" spc="-10" dirty="0" smtClean="0">
              <a:latin typeface="Calibri"/>
              <a:cs typeface="Calibri"/>
            </a:endParaRPr>
          </a:p>
          <a:p>
            <a:pPr marL="67310" algn="ctr">
              <a:lnSpc>
                <a:spcPct val="100000"/>
              </a:lnSpc>
              <a:spcBef>
                <a:spcPts val="2590"/>
              </a:spcBef>
            </a:pPr>
            <a:endParaRPr lang="ru-RU" sz="2000" b="1" spc="-1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1057655"/>
            <a:ext cx="11277600" cy="1277620"/>
            <a:chOff x="515112" y="1057655"/>
            <a:chExt cx="11277600" cy="1277620"/>
          </a:xfrm>
        </p:grpSpPr>
        <p:sp>
          <p:nvSpPr>
            <p:cNvPr id="4" name="object 4"/>
            <p:cNvSpPr/>
            <p:nvPr/>
          </p:nvSpPr>
          <p:spPr>
            <a:xfrm>
              <a:off x="515112" y="1057655"/>
              <a:ext cx="11277600" cy="1277620"/>
            </a:xfrm>
            <a:custGeom>
              <a:avLst/>
              <a:gdLst/>
              <a:ahLst/>
              <a:cxnLst/>
              <a:rect l="l" t="t" r="r" b="b"/>
              <a:pathLst>
                <a:path w="11277600" h="1277620">
                  <a:moveTo>
                    <a:pt x="11064748" y="0"/>
                  </a:moveTo>
                  <a:lnTo>
                    <a:pt x="212864" y="0"/>
                  </a:lnTo>
                  <a:lnTo>
                    <a:pt x="164056" y="5619"/>
                  </a:lnTo>
                  <a:lnTo>
                    <a:pt x="119251" y="21626"/>
                  </a:lnTo>
                  <a:lnTo>
                    <a:pt x="79727" y="46746"/>
                  </a:lnTo>
                  <a:lnTo>
                    <a:pt x="46763" y="79704"/>
                  </a:lnTo>
                  <a:lnTo>
                    <a:pt x="21635" y="119224"/>
                  </a:lnTo>
                  <a:lnTo>
                    <a:pt x="5621" y="164032"/>
                  </a:lnTo>
                  <a:lnTo>
                    <a:pt x="0" y="212852"/>
                  </a:lnTo>
                  <a:lnTo>
                    <a:pt x="0" y="1064260"/>
                  </a:lnTo>
                  <a:lnTo>
                    <a:pt x="5621" y="1113079"/>
                  </a:lnTo>
                  <a:lnTo>
                    <a:pt x="21635" y="1157887"/>
                  </a:lnTo>
                  <a:lnTo>
                    <a:pt x="46763" y="1197407"/>
                  </a:lnTo>
                  <a:lnTo>
                    <a:pt x="79727" y="1230365"/>
                  </a:lnTo>
                  <a:lnTo>
                    <a:pt x="119251" y="1255485"/>
                  </a:lnTo>
                  <a:lnTo>
                    <a:pt x="164056" y="1271492"/>
                  </a:lnTo>
                  <a:lnTo>
                    <a:pt x="212864" y="1277112"/>
                  </a:lnTo>
                  <a:lnTo>
                    <a:pt x="11064748" y="1277112"/>
                  </a:lnTo>
                  <a:lnTo>
                    <a:pt x="11113567" y="1271492"/>
                  </a:lnTo>
                  <a:lnTo>
                    <a:pt x="11158375" y="1255485"/>
                  </a:lnTo>
                  <a:lnTo>
                    <a:pt x="11197895" y="1230365"/>
                  </a:lnTo>
                  <a:lnTo>
                    <a:pt x="11230853" y="1197407"/>
                  </a:lnTo>
                  <a:lnTo>
                    <a:pt x="11255973" y="1157887"/>
                  </a:lnTo>
                  <a:lnTo>
                    <a:pt x="11271980" y="1113079"/>
                  </a:lnTo>
                  <a:lnTo>
                    <a:pt x="11277600" y="1064260"/>
                  </a:lnTo>
                  <a:lnTo>
                    <a:pt x="11277600" y="212852"/>
                  </a:lnTo>
                  <a:lnTo>
                    <a:pt x="11271980" y="164032"/>
                  </a:lnTo>
                  <a:lnTo>
                    <a:pt x="11255973" y="119224"/>
                  </a:lnTo>
                  <a:lnTo>
                    <a:pt x="11230853" y="79704"/>
                  </a:lnTo>
                  <a:lnTo>
                    <a:pt x="11197895" y="46746"/>
                  </a:lnTo>
                  <a:lnTo>
                    <a:pt x="11158375" y="21626"/>
                  </a:lnTo>
                  <a:lnTo>
                    <a:pt x="11113567" y="5619"/>
                  </a:lnTo>
                  <a:lnTo>
                    <a:pt x="1106474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5112" y="1057655"/>
              <a:ext cx="11277600" cy="1277620"/>
            </a:xfrm>
            <a:custGeom>
              <a:avLst/>
              <a:gdLst/>
              <a:ahLst/>
              <a:cxnLst/>
              <a:rect l="l" t="t" r="r" b="b"/>
              <a:pathLst>
                <a:path w="11277600" h="1277620">
                  <a:moveTo>
                    <a:pt x="0" y="212852"/>
                  </a:moveTo>
                  <a:lnTo>
                    <a:pt x="5621" y="164032"/>
                  </a:lnTo>
                  <a:lnTo>
                    <a:pt x="21635" y="119224"/>
                  </a:lnTo>
                  <a:lnTo>
                    <a:pt x="46763" y="79704"/>
                  </a:lnTo>
                  <a:lnTo>
                    <a:pt x="79727" y="46746"/>
                  </a:lnTo>
                  <a:lnTo>
                    <a:pt x="119251" y="21626"/>
                  </a:lnTo>
                  <a:lnTo>
                    <a:pt x="164056" y="5619"/>
                  </a:lnTo>
                  <a:lnTo>
                    <a:pt x="212864" y="0"/>
                  </a:lnTo>
                  <a:lnTo>
                    <a:pt x="11064748" y="0"/>
                  </a:lnTo>
                  <a:lnTo>
                    <a:pt x="11113567" y="5619"/>
                  </a:lnTo>
                  <a:lnTo>
                    <a:pt x="11158375" y="21626"/>
                  </a:lnTo>
                  <a:lnTo>
                    <a:pt x="11197895" y="46746"/>
                  </a:lnTo>
                  <a:lnTo>
                    <a:pt x="11230853" y="79704"/>
                  </a:lnTo>
                  <a:lnTo>
                    <a:pt x="11255973" y="119224"/>
                  </a:lnTo>
                  <a:lnTo>
                    <a:pt x="11271980" y="164032"/>
                  </a:lnTo>
                  <a:lnTo>
                    <a:pt x="11277600" y="212852"/>
                  </a:lnTo>
                  <a:lnTo>
                    <a:pt x="11277600" y="1064260"/>
                  </a:lnTo>
                  <a:lnTo>
                    <a:pt x="11271980" y="1113079"/>
                  </a:lnTo>
                  <a:lnTo>
                    <a:pt x="11255973" y="1157887"/>
                  </a:lnTo>
                  <a:lnTo>
                    <a:pt x="11230853" y="1197407"/>
                  </a:lnTo>
                  <a:lnTo>
                    <a:pt x="11197895" y="1230365"/>
                  </a:lnTo>
                  <a:lnTo>
                    <a:pt x="11158375" y="1255485"/>
                  </a:lnTo>
                  <a:lnTo>
                    <a:pt x="11113567" y="1271492"/>
                  </a:lnTo>
                  <a:lnTo>
                    <a:pt x="11064748" y="1277112"/>
                  </a:lnTo>
                  <a:lnTo>
                    <a:pt x="212864" y="1277112"/>
                  </a:lnTo>
                  <a:lnTo>
                    <a:pt x="164056" y="1271492"/>
                  </a:lnTo>
                  <a:lnTo>
                    <a:pt x="119251" y="1255485"/>
                  </a:lnTo>
                  <a:lnTo>
                    <a:pt x="79727" y="1230365"/>
                  </a:lnTo>
                  <a:lnTo>
                    <a:pt x="46763" y="1197407"/>
                  </a:lnTo>
                  <a:lnTo>
                    <a:pt x="21635" y="1157887"/>
                  </a:lnTo>
                  <a:lnTo>
                    <a:pt x="5621" y="1113079"/>
                  </a:lnTo>
                  <a:lnTo>
                    <a:pt x="0" y="1064260"/>
                  </a:lnTo>
                  <a:lnTo>
                    <a:pt x="0" y="212852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31160" y="242062"/>
            <a:ext cx="73850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94635" algn="l"/>
                <a:tab pos="5297170" algn="l"/>
              </a:tabLst>
            </a:pPr>
            <a:r>
              <a:rPr spc="-10" dirty="0"/>
              <a:t>ВСЕРОССИЙСКИЕ</a:t>
            </a:r>
            <a:r>
              <a:rPr dirty="0"/>
              <a:t>	</a:t>
            </a:r>
            <a:r>
              <a:rPr spc="-10" dirty="0"/>
              <a:t>ПРОВЕРОЧНЫЕ</a:t>
            </a:r>
            <a:r>
              <a:rPr dirty="0"/>
              <a:t>	</a:t>
            </a:r>
            <a:r>
              <a:rPr spc="-30" dirty="0"/>
              <a:t>РАБОТЫ</a:t>
            </a:r>
            <a:r>
              <a:rPr spc="-114" dirty="0"/>
              <a:t> </a:t>
            </a:r>
            <a:r>
              <a:rPr spc="-20" dirty="0"/>
              <a:t>2025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2904" y="685037"/>
            <a:ext cx="11411585" cy="56464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7845">
              <a:lnSpc>
                <a:spcPct val="100000"/>
              </a:lnSpc>
              <a:spcBef>
                <a:spcPts val="90"/>
              </a:spcBef>
              <a:tabLst>
                <a:tab pos="10743565" algn="l"/>
                <a:tab pos="10904220" algn="l"/>
              </a:tabLst>
            </a:pPr>
            <a:r>
              <a:rPr sz="2000" b="1" u="sng" dirty="0">
                <a:uFill>
                  <a:solidFill>
                    <a:srgbClr val="94B3D6"/>
                  </a:solidFill>
                </a:uFill>
                <a:latin typeface="Calibri"/>
                <a:cs typeface="Calibri"/>
              </a:rPr>
              <a:t>	</a:t>
            </a:r>
            <a:r>
              <a:rPr sz="2000" b="1" dirty="0">
                <a:latin typeface="Calibri"/>
                <a:cs typeface="Calibri"/>
              </a:rPr>
              <a:t>	</a:t>
            </a:r>
            <a:endParaRPr sz="2000" dirty="0">
              <a:latin typeface="Calibri"/>
              <a:cs typeface="Calibri"/>
            </a:endParaRPr>
          </a:p>
          <a:p>
            <a:pPr marL="184785" marR="245745" algn="just">
              <a:lnSpc>
                <a:spcPct val="100000"/>
              </a:lnSpc>
              <a:spcBef>
                <a:spcPts val="174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Цель:</a:t>
            </a:r>
            <a:r>
              <a:rPr sz="2000" b="1" spc="3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осуществление</a:t>
            </a:r>
            <a:r>
              <a:rPr sz="20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мониторинга</a:t>
            </a:r>
            <a:r>
              <a:rPr sz="2000" spc="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уровня</a:t>
            </a:r>
            <a:r>
              <a:rPr sz="2000" spc="3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качества</a:t>
            </a:r>
            <a:r>
              <a:rPr sz="20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подготовки</a:t>
            </a:r>
            <a:r>
              <a:rPr sz="2000" spc="3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обучающихся</a:t>
            </a:r>
            <a:r>
              <a:rPr sz="2000" spc="3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0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соответствии</a:t>
            </a:r>
            <a:r>
              <a:rPr sz="20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с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федеральными</a:t>
            </a:r>
            <a:r>
              <a:rPr sz="20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государственными</a:t>
            </a:r>
            <a:r>
              <a:rPr sz="20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образовательными</a:t>
            </a:r>
            <a:r>
              <a:rPr sz="20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стандартами</a:t>
            </a:r>
            <a:r>
              <a:rPr sz="20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федеральными</a:t>
            </a:r>
            <a:r>
              <a:rPr sz="20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основными общеобразовательными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программами</a:t>
            </a: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710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Основания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для</a:t>
            </a:r>
            <a:r>
              <a:rPr sz="2000" b="1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проведения:</a:t>
            </a:r>
            <a:endParaRPr sz="2000" dirty="0">
              <a:latin typeface="Calibri"/>
              <a:cs typeface="Calibri"/>
            </a:endParaRPr>
          </a:p>
          <a:p>
            <a:pPr marL="299085" marR="184785" indent="-287020" algn="just">
              <a:lnSpc>
                <a:spcPct val="100000"/>
              </a:lnSpc>
              <a:buFont typeface="Wingdings"/>
              <a:buChar char=""/>
              <a:tabLst>
                <a:tab pos="299085" algn="l"/>
              </a:tabLst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Постановление</a:t>
            </a:r>
            <a:r>
              <a:rPr sz="2000" b="1" spc="6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Правительства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Российской</a:t>
            </a:r>
            <a:r>
              <a:rPr sz="2000" b="1" spc="6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Федерации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от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30.04.2024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№556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«Об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утверждении </a:t>
            </a:r>
            <a:r>
              <a:rPr sz="2000" dirty="0">
                <a:latin typeface="Calibri"/>
                <a:cs typeface="Calibri"/>
              </a:rPr>
              <a:t>перечня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мероприятий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оценке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качества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образования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Правил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проведения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мероприятий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по </a:t>
            </a:r>
            <a:r>
              <a:rPr sz="2000" dirty="0">
                <a:latin typeface="Calibri"/>
                <a:cs typeface="Calibri"/>
              </a:rPr>
              <a:t>оценке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качества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образования»</a:t>
            </a:r>
            <a:endParaRPr sz="2000" dirty="0">
              <a:latin typeface="Calibri"/>
              <a:cs typeface="Calibri"/>
            </a:endParaRPr>
          </a:p>
          <a:p>
            <a:pPr marL="299085" marR="180340" indent="-287020" algn="just">
              <a:lnSpc>
                <a:spcPct val="100000"/>
              </a:lnSpc>
              <a:buFont typeface="Wingdings"/>
              <a:buChar char=""/>
              <a:tabLst>
                <a:tab pos="299085" algn="l"/>
                <a:tab pos="355600" algn="l"/>
              </a:tabLst>
            </a:pPr>
            <a:r>
              <a:rPr sz="2000" dirty="0">
                <a:solidFill>
                  <a:srgbClr val="006FC0"/>
                </a:solidFill>
                <a:latin typeface="Calibri"/>
                <a:cs typeface="Calibri"/>
              </a:rPr>
              <a:t>	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Приказ</a:t>
            </a:r>
            <a:r>
              <a:rPr sz="2000" b="1" spc="5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Федеральной</a:t>
            </a:r>
            <a:r>
              <a:rPr sz="2000" b="1" spc="4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службы</a:t>
            </a:r>
            <a:r>
              <a:rPr sz="2000" b="1" spc="6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по</a:t>
            </a:r>
            <a:r>
              <a:rPr sz="2000" b="1" spc="5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надзору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000" b="1" spc="5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сфере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образования</a:t>
            </a:r>
            <a:r>
              <a:rPr sz="2000" b="1" spc="6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000" b="1" spc="4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науки</a:t>
            </a:r>
            <a:r>
              <a:rPr sz="2000" b="1" spc="55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(Рособрнадзор)</a:t>
            </a:r>
            <a:r>
              <a:rPr sz="2000" b="1" spc="5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от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13.05.2024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№</a:t>
            </a:r>
            <a:r>
              <a:rPr sz="2000" b="1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1008 </a:t>
            </a:r>
            <a:r>
              <a:rPr sz="2000" dirty="0">
                <a:latin typeface="Calibri"/>
                <a:cs typeface="Calibri"/>
              </a:rPr>
              <a:t>«Об утверждении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состава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сроков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продолжительности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проведения </a:t>
            </a:r>
            <a:r>
              <a:rPr sz="2000" dirty="0">
                <a:latin typeface="Calibri"/>
                <a:cs typeface="Calibri"/>
              </a:rPr>
              <a:t>всероссийских</a:t>
            </a:r>
            <a:r>
              <a:rPr sz="2000" spc="31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проверочных</a:t>
            </a:r>
            <a:r>
              <a:rPr sz="2000" spc="32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работ</a:t>
            </a:r>
            <a:r>
              <a:rPr sz="2000" spc="32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31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образовательных</a:t>
            </a:r>
            <a:r>
              <a:rPr sz="2000" spc="32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организациях,</a:t>
            </a:r>
            <a:r>
              <a:rPr sz="2000" spc="320" dirty="0">
                <a:latin typeface="Calibri"/>
                <a:cs typeface="Calibri"/>
              </a:rPr>
              <a:t>   </a:t>
            </a:r>
            <a:r>
              <a:rPr sz="2000" spc="-10" dirty="0">
                <a:latin typeface="Calibri"/>
                <a:cs typeface="Calibri"/>
              </a:rPr>
              <a:t>осуществляющих </a:t>
            </a:r>
            <a:r>
              <a:rPr sz="2000" dirty="0">
                <a:latin typeface="Calibri"/>
                <a:cs typeface="Calibri"/>
              </a:rPr>
              <a:t>образовательную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деятельность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образовательным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программам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начального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общего,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основного </a:t>
            </a:r>
            <a:r>
              <a:rPr sz="2000" dirty="0">
                <a:latin typeface="Calibri"/>
                <a:cs typeface="Calibri"/>
              </a:rPr>
              <a:t>общего,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среднего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общего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образования,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также</a:t>
            </a:r>
            <a:r>
              <a:rPr sz="2000" spc="21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перечня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учебных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предметов,</a:t>
            </a:r>
            <a:r>
              <a:rPr sz="2000" spc="2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204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которым </a:t>
            </a:r>
            <a:r>
              <a:rPr sz="2000" dirty="0">
                <a:latin typeface="Calibri"/>
                <a:cs typeface="Calibri"/>
              </a:rPr>
              <a:t>проводятся</a:t>
            </a:r>
            <a:r>
              <a:rPr sz="2000" spc="265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всероссийские</a:t>
            </a:r>
            <a:r>
              <a:rPr sz="2000" spc="265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проверочные</a:t>
            </a:r>
            <a:r>
              <a:rPr sz="2000" spc="270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работы</a:t>
            </a:r>
            <a:r>
              <a:rPr sz="2000" spc="265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270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образовательных</a:t>
            </a:r>
            <a:r>
              <a:rPr sz="2000" spc="275" dirty="0">
                <a:latin typeface="Calibri"/>
                <a:cs typeface="Calibri"/>
              </a:rPr>
              <a:t>    </a:t>
            </a:r>
            <a:r>
              <a:rPr sz="2000" spc="-10" dirty="0">
                <a:latin typeface="Calibri"/>
                <a:cs typeface="Calibri"/>
              </a:rPr>
              <a:t>организациях, </a:t>
            </a:r>
            <a:r>
              <a:rPr sz="2000" dirty="0">
                <a:latin typeface="Calibri"/>
                <a:cs typeface="Calibri"/>
              </a:rPr>
              <a:t>осуществляющих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образовательную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деятельность</a:t>
            </a:r>
            <a:r>
              <a:rPr sz="2000" spc="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образовательным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программам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начального </a:t>
            </a:r>
            <a:r>
              <a:rPr sz="2000" dirty="0">
                <a:latin typeface="Calibri"/>
                <a:cs typeface="Calibri"/>
              </a:rPr>
              <a:t>общего,</a:t>
            </a:r>
            <a:r>
              <a:rPr sz="2000" spc="4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основного</a:t>
            </a:r>
            <a:r>
              <a:rPr sz="2000" spc="4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общего,</a:t>
            </a:r>
            <a:r>
              <a:rPr sz="2000" spc="4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среднего</a:t>
            </a:r>
            <a:r>
              <a:rPr sz="2000" spc="4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общего</a:t>
            </a:r>
            <a:r>
              <a:rPr sz="2000" spc="4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образования,</a:t>
            </a:r>
            <a:r>
              <a:rPr sz="2000" spc="409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4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2024/2025</a:t>
            </a:r>
            <a:r>
              <a:rPr sz="2000" spc="3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учебном</a:t>
            </a:r>
            <a:r>
              <a:rPr sz="2000" spc="40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году» (зарегистрирован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Минюстом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России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регистрационный №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78327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от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29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мая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2024)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25775">
              <a:lnSpc>
                <a:spcPct val="100000"/>
              </a:lnSpc>
              <a:spcBef>
                <a:spcPts val="110"/>
              </a:spcBef>
            </a:pPr>
            <a:r>
              <a:rPr dirty="0"/>
              <a:t>УЧАСТНИКИ</a:t>
            </a:r>
            <a:r>
              <a:rPr spc="-135" dirty="0"/>
              <a:t> </a:t>
            </a:r>
            <a:r>
              <a:rPr spc="-25" dirty="0"/>
              <a:t>ВПР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210436"/>
            <a:ext cx="10363835" cy="320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620" indent="-343535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6870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соответствии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пунктом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11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целях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обеспечения</a:t>
            </a:r>
            <a:r>
              <a:rPr sz="1800" spc="4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единого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подхода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организации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и 	</a:t>
            </a:r>
            <a:r>
              <a:rPr sz="1800" dirty="0">
                <a:latin typeface="Calibri"/>
                <a:cs typeface="Calibri"/>
              </a:rPr>
              <a:t>проведении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ВПР,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участниками</a:t>
            </a:r>
            <a:r>
              <a:rPr sz="1800" spc="1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ВПР</a:t>
            </a:r>
            <a:r>
              <a:rPr sz="1800" spc="1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являются</a:t>
            </a:r>
            <a:r>
              <a:rPr sz="1800" spc="1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обучающиеся</a:t>
            </a:r>
            <a:r>
              <a:rPr sz="1800" spc="1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образовательных</a:t>
            </a:r>
            <a:r>
              <a:rPr sz="1800" spc="1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организаций</a:t>
            </a:r>
            <a:r>
              <a:rPr sz="1800" spc="1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(далее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– 	</a:t>
            </a:r>
            <a:r>
              <a:rPr sz="1800" dirty="0">
                <a:latin typeface="Calibri"/>
                <a:cs typeface="Calibri"/>
              </a:rPr>
              <a:t>ОО),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реализующих</a:t>
            </a:r>
            <a:r>
              <a:rPr sz="1800" spc="3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программы</a:t>
            </a:r>
            <a:r>
              <a:rPr sz="1800" spc="3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общего</a:t>
            </a:r>
            <a:r>
              <a:rPr sz="1800" spc="3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образования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исключением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обучающихся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3,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11 	</a:t>
            </a:r>
            <a:r>
              <a:rPr sz="1800" dirty="0">
                <a:latin typeface="Calibri"/>
                <a:cs typeface="Calibri"/>
              </a:rPr>
              <a:t>классов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обучающихся:</a:t>
            </a:r>
            <a:endParaRPr sz="1800">
              <a:latin typeface="Calibri"/>
              <a:cs typeface="Calibri"/>
            </a:endParaRPr>
          </a:p>
          <a:p>
            <a:pPr marL="360045" indent="-347345" algn="just">
              <a:lnSpc>
                <a:spcPct val="100000"/>
              </a:lnSpc>
              <a:spcBef>
                <a:spcPts val="434"/>
              </a:spcBef>
              <a:buChar char="-"/>
              <a:tabLst>
                <a:tab pos="360045" algn="l"/>
              </a:tabLst>
            </a:pPr>
            <a:r>
              <a:rPr sz="1800" dirty="0">
                <a:latin typeface="Calibri"/>
                <a:cs typeface="Calibri"/>
              </a:rPr>
              <a:t>специальных</a:t>
            </a:r>
            <a:r>
              <a:rPr sz="1800" spc="10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учебно-</a:t>
            </a:r>
            <a:r>
              <a:rPr sz="1800" dirty="0">
                <a:latin typeface="Calibri"/>
                <a:cs typeface="Calibri"/>
              </a:rPr>
              <a:t>воспитательных</a:t>
            </a:r>
            <a:r>
              <a:rPr sz="1800" spc="1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учреждений</a:t>
            </a:r>
            <a:r>
              <a:rPr sz="1800" spc="11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закрытого</a:t>
            </a:r>
            <a:r>
              <a:rPr sz="1800" spc="1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типа</a:t>
            </a:r>
            <a:r>
              <a:rPr sz="1800" spc="1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учреждений,</a:t>
            </a:r>
            <a:r>
              <a:rPr sz="1800" spc="11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исполняющих</a:t>
            </a:r>
            <a:endParaRPr sz="1800">
              <a:latin typeface="Calibri"/>
              <a:cs typeface="Calibri"/>
            </a:endParaRPr>
          </a:p>
          <a:p>
            <a:pPr marL="356870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наказание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виде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лишения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свободы</a:t>
            </a:r>
            <a:endParaRPr sz="18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434"/>
              </a:spcBef>
              <a:buChar char="-"/>
              <a:tabLst>
                <a:tab pos="356870" algn="l"/>
                <a:tab pos="359410" algn="l"/>
              </a:tabLst>
            </a:pPr>
            <a:r>
              <a:rPr sz="1800" dirty="0">
                <a:latin typeface="Calibri"/>
                <a:cs typeface="Calibri"/>
              </a:rPr>
              <a:t>	федеральных</a:t>
            </a:r>
            <a:r>
              <a:rPr sz="1800" spc="2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государственных</a:t>
            </a:r>
            <a:r>
              <a:rPr sz="1800" spc="2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организаций,</a:t>
            </a:r>
            <a:r>
              <a:rPr sz="1800" spc="2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осуществляющих</a:t>
            </a:r>
            <a:r>
              <a:rPr sz="1800" spc="2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образовательную</a:t>
            </a:r>
            <a:r>
              <a:rPr sz="1800" spc="26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деятельность, </a:t>
            </a:r>
            <a:r>
              <a:rPr sz="1800" dirty="0">
                <a:latin typeface="Calibri"/>
                <a:cs typeface="Calibri"/>
              </a:rPr>
              <a:t>находящихся</a:t>
            </a:r>
            <a:r>
              <a:rPr sz="1800" spc="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4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ведении</a:t>
            </a:r>
            <a:r>
              <a:rPr sz="1800" spc="4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федеральных</a:t>
            </a:r>
            <a:r>
              <a:rPr sz="1800" spc="4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государственных</a:t>
            </a:r>
            <a:r>
              <a:rPr sz="1800" spc="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органов,</a:t>
            </a:r>
            <a:r>
              <a:rPr sz="1800" spc="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указанных</a:t>
            </a:r>
            <a:r>
              <a:rPr sz="1800" spc="48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4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части</a:t>
            </a:r>
            <a:r>
              <a:rPr sz="1800" spc="4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48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статьи</a:t>
            </a:r>
            <a:r>
              <a:rPr sz="1800" spc="45" dirty="0">
                <a:latin typeface="Calibri"/>
                <a:cs typeface="Calibri"/>
              </a:rPr>
              <a:t>  </a:t>
            </a:r>
            <a:r>
              <a:rPr sz="1800" spc="-25" dirty="0">
                <a:latin typeface="Calibri"/>
                <a:cs typeface="Calibri"/>
              </a:rPr>
              <a:t>81 </a:t>
            </a:r>
            <a:r>
              <a:rPr sz="1800" spc="-10" dirty="0">
                <a:latin typeface="Calibri"/>
                <a:cs typeface="Calibri"/>
              </a:rPr>
              <a:t>Федерального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закона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«Об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образовании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Федерации»</a:t>
            </a:r>
            <a:endParaRPr sz="1800">
              <a:latin typeface="Calibri"/>
              <a:cs typeface="Calibri"/>
            </a:endParaRPr>
          </a:p>
          <a:p>
            <a:pPr marL="360045" indent="-347345" algn="just">
              <a:lnSpc>
                <a:spcPct val="100000"/>
              </a:lnSpc>
              <a:spcBef>
                <a:spcPts val="434"/>
              </a:spcBef>
              <a:buChar char="-"/>
              <a:tabLst>
                <a:tab pos="360045" algn="l"/>
              </a:tabLst>
            </a:pPr>
            <a:r>
              <a:rPr sz="1800" dirty="0">
                <a:latin typeface="Calibri"/>
                <a:cs typeface="Calibri"/>
              </a:rPr>
              <a:t>образовательных</a:t>
            </a:r>
            <a:r>
              <a:rPr sz="1800" spc="1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организаций,</a:t>
            </a:r>
            <a:r>
              <a:rPr sz="1800" spc="16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указанных</a:t>
            </a:r>
            <a:r>
              <a:rPr sz="1800" spc="1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15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пункте</a:t>
            </a:r>
            <a:r>
              <a:rPr sz="1800" spc="1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15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Правил,</a:t>
            </a:r>
            <a:r>
              <a:rPr sz="1800" spc="15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расположенных</a:t>
            </a:r>
            <a:r>
              <a:rPr sz="1800" spc="1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55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территории</a:t>
            </a:r>
            <a:endParaRPr sz="1800">
              <a:latin typeface="Calibri"/>
              <a:cs typeface="Calibri"/>
            </a:endParaRPr>
          </a:p>
          <a:p>
            <a:pPr marL="356870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Военного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инновационного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технополиса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«Эра»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Министерства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обороны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Российской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Федерации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244" y="5107685"/>
            <a:ext cx="103625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6870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4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соответствии</a:t>
            </a:r>
            <a:r>
              <a:rPr sz="1800" spc="4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4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пунктом</a:t>
            </a:r>
            <a:r>
              <a:rPr sz="1800" spc="4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16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обучающиеся</a:t>
            </a:r>
            <a:r>
              <a:rPr sz="1800" b="1" spc="4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образовательных</a:t>
            </a:r>
            <a:r>
              <a:rPr sz="1800" b="1" spc="3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организаций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4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указанных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в 	</a:t>
            </a:r>
            <a:r>
              <a:rPr sz="1800" dirty="0">
                <a:latin typeface="Calibri"/>
                <a:cs typeface="Calibri"/>
              </a:rPr>
              <a:t>пункте</a:t>
            </a:r>
            <a:r>
              <a:rPr sz="1800" spc="43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4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sz="1800" spc="4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800" b="1" spc="4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течение</a:t>
            </a:r>
            <a:r>
              <a:rPr sz="1800" b="1" spc="4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одного</a:t>
            </a:r>
            <a:r>
              <a:rPr sz="1800" b="1" spc="434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учебного</a:t>
            </a:r>
            <a:r>
              <a:rPr sz="1800" b="1" spc="4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года</a:t>
            </a:r>
            <a:r>
              <a:rPr sz="1800" b="1" spc="4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принимают</a:t>
            </a:r>
            <a:r>
              <a:rPr sz="1800" b="1" spc="4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участие</a:t>
            </a:r>
            <a:r>
              <a:rPr sz="1800" b="1" spc="4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не</a:t>
            </a:r>
            <a:r>
              <a:rPr sz="1800" b="1" spc="4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более</a:t>
            </a:r>
            <a:r>
              <a:rPr sz="1800" b="1" spc="4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чем</a:t>
            </a:r>
            <a:r>
              <a:rPr sz="1800" b="1" spc="4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800" b="1" spc="4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одном 	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исследовании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ВПР, </a:t>
            </a:r>
            <a:r>
              <a:rPr sz="1800" dirty="0">
                <a:latin typeface="Calibri"/>
                <a:cs typeface="Calibri"/>
              </a:rPr>
              <a:t>национальных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исследованиях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или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международных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исследованиях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692" y="883920"/>
            <a:ext cx="10151364" cy="213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4897" y="242062"/>
            <a:ext cx="703770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СРОКИ</a:t>
            </a:r>
            <a:r>
              <a:rPr spc="-40" dirty="0"/>
              <a:t> </a:t>
            </a:r>
            <a:r>
              <a:rPr dirty="0"/>
              <a:t>ПРОВЕДЕНИЯ</a:t>
            </a:r>
            <a:r>
              <a:rPr spc="-80" dirty="0"/>
              <a:t> </a:t>
            </a:r>
            <a:r>
              <a:rPr dirty="0"/>
              <a:t>ВПР</a:t>
            </a:r>
            <a:r>
              <a:rPr spc="-2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4-</a:t>
            </a:r>
            <a:r>
              <a:rPr dirty="0"/>
              <a:t>8</a:t>
            </a:r>
            <a:r>
              <a:rPr spc="-15" dirty="0"/>
              <a:t> </a:t>
            </a:r>
            <a:r>
              <a:rPr dirty="0"/>
              <a:t>И</a:t>
            </a:r>
            <a:r>
              <a:rPr spc="-10" dirty="0"/>
              <a:t> </a:t>
            </a:r>
            <a:r>
              <a:rPr dirty="0"/>
              <a:t>10</a:t>
            </a:r>
            <a:r>
              <a:rPr spc="-20" dirty="0"/>
              <a:t> </a:t>
            </a:r>
            <a:r>
              <a:rPr spc="-10" dirty="0"/>
              <a:t>КЛАССАХ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8380" y="613555"/>
            <a:ext cx="10895965" cy="73977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  <a:tabLst>
                <a:tab pos="10217785" algn="l"/>
              </a:tabLst>
            </a:pPr>
            <a:r>
              <a:rPr sz="2000" b="1" u="sng" dirty="0">
                <a:uFill>
                  <a:solidFill>
                    <a:srgbClr val="94B3D6"/>
                  </a:solidFill>
                </a:uFill>
                <a:latin typeface="Calibri"/>
                <a:cs typeface="Calibri"/>
              </a:rPr>
              <a:t>	</a:t>
            </a:r>
            <a:r>
              <a:rPr sz="2000" b="1" spc="-130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1113790">
              <a:lnSpc>
                <a:spcPct val="100000"/>
              </a:lnSpc>
              <a:spcBef>
                <a:spcPts val="505"/>
              </a:spcBef>
            </a:pPr>
            <a:r>
              <a:rPr sz="1800" spc="-10" dirty="0">
                <a:latin typeface="Calibri"/>
                <a:cs typeface="Calibri"/>
              </a:rPr>
              <a:t>План-</a:t>
            </a:r>
            <a:r>
              <a:rPr sz="1800" dirty="0">
                <a:latin typeface="Calibri"/>
                <a:cs typeface="Calibri"/>
              </a:rPr>
              <a:t>график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порядок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 </a:t>
            </a:r>
            <a:r>
              <a:rPr sz="1800" dirty="0">
                <a:latin typeface="Calibri"/>
                <a:cs typeface="Calibri"/>
              </a:rPr>
              <a:t>ВПР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2025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году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размещены 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ЛК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ГИС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ФИС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ОКО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9648" y="4157929"/>
            <a:ext cx="8639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Продолжительность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выполнения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формат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печати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вариантов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ВПР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представлены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в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приложении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порядку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69721" y="1469136"/>
          <a:ext cx="10286365" cy="211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0"/>
                <a:gridCol w="2545715"/>
              </a:tblGrid>
              <a:tr h="44958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4–8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10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классах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11.04.2025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16.05.2025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48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бумажном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носителе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4 -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классах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предметам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основе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случайного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выбора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3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529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5-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классах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использованием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компьютера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11.04.2025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24.04.2025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Резервный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выполнения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работ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использованием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компьютера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классах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25.04.2025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318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6408" y="883920"/>
            <a:ext cx="10899648" cy="5797549"/>
            <a:chOff x="216408" y="883920"/>
            <a:chExt cx="10899648" cy="5797549"/>
          </a:xfrm>
        </p:grpSpPr>
        <p:sp>
          <p:nvSpPr>
            <p:cNvPr id="3" name="object 3"/>
            <p:cNvSpPr/>
            <p:nvPr/>
          </p:nvSpPr>
          <p:spPr>
            <a:xfrm>
              <a:off x="225552" y="3703319"/>
              <a:ext cx="4090670" cy="2978150"/>
            </a:xfrm>
            <a:custGeom>
              <a:avLst/>
              <a:gdLst/>
              <a:ahLst/>
              <a:cxnLst/>
              <a:rect l="l" t="t" r="r" b="b"/>
              <a:pathLst>
                <a:path w="4090670" h="2978150">
                  <a:moveTo>
                    <a:pt x="3594100" y="0"/>
                  </a:moveTo>
                  <a:lnTo>
                    <a:pt x="496328" y="0"/>
                  </a:lnTo>
                  <a:lnTo>
                    <a:pt x="448528" y="2272"/>
                  </a:lnTo>
                  <a:lnTo>
                    <a:pt x="402014" y="8950"/>
                  </a:lnTo>
                  <a:lnTo>
                    <a:pt x="356993" y="19827"/>
                  </a:lnTo>
                  <a:lnTo>
                    <a:pt x="313673" y="34693"/>
                  </a:lnTo>
                  <a:lnTo>
                    <a:pt x="272264" y="53341"/>
                  </a:lnTo>
                  <a:lnTo>
                    <a:pt x="232971" y="75562"/>
                  </a:lnTo>
                  <a:lnTo>
                    <a:pt x="196005" y="101148"/>
                  </a:lnTo>
                  <a:lnTo>
                    <a:pt x="161572" y="129892"/>
                  </a:lnTo>
                  <a:lnTo>
                    <a:pt x="129880" y="161585"/>
                  </a:lnTo>
                  <a:lnTo>
                    <a:pt x="101138" y="196018"/>
                  </a:lnTo>
                  <a:lnTo>
                    <a:pt x="75553" y="232985"/>
                  </a:lnTo>
                  <a:lnTo>
                    <a:pt x="53334" y="272276"/>
                  </a:lnTo>
                  <a:lnTo>
                    <a:pt x="34688" y="313683"/>
                  </a:lnTo>
                  <a:lnTo>
                    <a:pt x="19824" y="356999"/>
                  </a:lnTo>
                  <a:lnTo>
                    <a:pt x="8949" y="402015"/>
                  </a:lnTo>
                  <a:lnTo>
                    <a:pt x="2272" y="448523"/>
                  </a:lnTo>
                  <a:lnTo>
                    <a:pt x="0" y="496315"/>
                  </a:lnTo>
                  <a:lnTo>
                    <a:pt x="0" y="2481567"/>
                  </a:lnTo>
                  <a:lnTo>
                    <a:pt x="2272" y="2529367"/>
                  </a:lnTo>
                  <a:lnTo>
                    <a:pt x="8949" y="2575881"/>
                  </a:lnTo>
                  <a:lnTo>
                    <a:pt x="19824" y="2620902"/>
                  </a:lnTo>
                  <a:lnTo>
                    <a:pt x="34688" y="2664222"/>
                  </a:lnTo>
                  <a:lnTo>
                    <a:pt x="53334" y="2705631"/>
                  </a:lnTo>
                  <a:lnTo>
                    <a:pt x="75553" y="2744924"/>
                  </a:lnTo>
                  <a:lnTo>
                    <a:pt x="101138" y="2781890"/>
                  </a:lnTo>
                  <a:lnTo>
                    <a:pt x="129880" y="2816323"/>
                  </a:lnTo>
                  <a:lnTo>
                    <a:pt x="161572" y="2848015"/>
                  </a:lnTo>
                  <a:lnTo>
                    <a:pt x="196005" y="2876757"/>
                  </a:lnTo>
                  <a:lnTo>
                    <a:pt x="232971" y="2902342"/>
                  </a:lnTo>
                  <a:lnTo>
                    <a:pt x="272264" y="2924561"/>
                  </a:lnTo>
                  <a:lnTo>
                    <a:pt x="313673" y="2943207"/>
                  </a:lnTo>
                  <a:lnTo>
                    <a:pt x="356993" y="2958071"/>
                  </a:lnTo>
                  <a:lnTo>
                    <a:pt x="402014" y="2968946"/>
                  </a:lnTo>
                  <a:lnTo>
                    <a:pt x="448528" y="2975623"/>
                  </a:lnTo>
                  <a:lnTo>
                    <a:pt x="496328" y="2977896"/>
                  </a:lnTo>
                  <a:lnTo>
                    <a:pt x="3594100" y="2977896"/>
                  </a:lnTo>
                  <a:lnTo>
                    <a:pt x="3641892" y="2975623"/>
                  </a:lnTo>
                  <a:lnTo>
                    <a:pt x="3688400" y="2968946"/>
                  </a:lnTo>
                  <a:lnTo>
                    <a:pt x="3733416" y="2958071"/>
                  </a:lnTo>
                  <a:lnTo>
                    <a:pt x="3776732" y="2943207"/>
                  </a:lnTo>
                  <a:lnTo>
                    <a:pt x="3818139" y="2924561"/>
                  </a:lnTo>
                  <a:lnTo>
                    <a:pt x="3857430" y="2902342"/>
                  </a:lnTo>
                  <a:lnTo>
                    <a:pt x="3894397" y="2876757"/>
                  </a:lnTo>
                  <a:lnTo>
                    <a:pt x="3928830" y="2848015"/>
                  </a:lnTo>
                  <a:lnTo>
                    <a:pt x="3960523" y="2816323"/>
                  </a:lnTo>
                  <a:lnTo>
                    <a:pt x="3989267" y="2781890"/>
                  </a:lnTo>
                  <a:lnTo>
                    <a:pt x="4014853" y="2744924"/>
                  </a:lnTo>
                  <a:lnTo>
                    <a:pt x="4037074" y="2705631"/>
                  </a:lnTo>
                  <a:lnTo>
                    <a:pt x="4055722" y="2664222"/>
                  </a:lnTo>
                  <a:lnTo>
                    <a:pt x="4070588" y="2620902"/>
                  </a:lnTo>
                  <a:lnTo>
                    <a:pt x="4081465" y="2575881"/>
                  </a:lnTo>
                  <a:lnTo>
                    <a:pt x="4088143" y="2529367"/>
                  </a:lnTo>
                  <a:lnTo>
                    <a:pt x="4090416" y="2481567"/>
                  </a:lnTo>
                  <a:lnTo>
                    <a:pt x="4090416" y="496315"/>
                  </a:lnTo>
                  <a:lnTo>
                    <a:pt x="4088143" y="448523"/>
                  </a:lnTo>
                  <a:lnTo>
                    <a:pt x="4081465" y="402015"/>
                  </a:lnTo>
                  <a:lnTo>
                    <a:pt x="4070588" y="356999"/>
                  </a:lnTo>
                  <a:lnTo>
                    <a:pt x="4055722" y="313683"/>
                  </a:lnTo>
                  <a:lnTo>
                    <a:pt x="4037074" y="272276"/>
                  </a:lnTo>
                  <a:lnTo>
                    <a:pt x="4014853" y="232985"/>
                  </a:lnTo>
                  <a:lnTo>
                    <a:pt x="3989267" y="196018"/>
                  </a:lnTo>
                  <a:lnTo>
                    <a:pt x="3960523" y="161585"/>
                  </a:lnTo>
                  <a:lnTo>
                    <a:pt x="3928830" y="129892"/>
                  </a:lnTo>
                  <a:lnTo>
                    <a:pt x="3894397" y="101148"/>
                  </a:lnTo>
                  <a:lnTo>
                    <a:pt x="3857430" y="75562"/>
                  </a:lnTo>
                  <a:lnTo>
                    <a:pt x="3818139" y="53341"/>
                  </a:lnTo>
                  <a:lnTo>
                    <a:pt x="3776732" y="34693"/>
                  </a:lnTo>
                  <a:lnTo>
                    <a:pt x="3733416" y="19827"/>
                  </a:lnTo>
                  <a:lnTo>
                    <a:pt x="3688400" y="8950"/>
                  </a:lnTo>
                  <a:lnTo>
                    <a:pt x="3641892" y="2272"/>
                  </a:lnTo>
                  <a:lnTo>
                    <a:pt x="35941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5552" y="3703319"/>
              <a:ext cx="4090670" cy="2978150"/>
            </a:xfrm>
            <a:custGeom>
              <a:avLst/>
              <a:gdLst/>
              <a:ahLst/>
              <a:cxnLst/>
              <a:rect l="l" t="t" r="r" b="b"/>
              <a:pathLst>
                <a:path w="4090670" h="2978150">
                  <a:moveTo>
                    <a:pt x="0" y="496315"/>
                  </a:moveTo>
                  <a:lnTo>
                    <a:pt x="2272" y="448523"/>
                  </a:lnTo>
                  <a:lnTo>
                    <a:pt x="8949" y="402015"/>
                  </a:lnTo>
                  <a:lnTo>
                    <a:pt x="19824" y="356999"/>
                  </a:lnTo>
                  <a:lnTo>
                    <a:pt x="34688" y="313683"/>
                  </a:lnTo>
                  <a:lnTo>
                    <a:pt x="53334" y="272276"/>
                  </a:lnTo>
                  <a:lnTo>
                    <a:pt x="75553" y="232985"/>
                  </a:lnTo>
                  <a:lnTo>
                    <a:pt x="101138" y="196018"/>
                  </a:lnTo>
                  <a:lnTo>
                    <a:pt x="129880" y="161585"/>
                  </a:lnTo>
                  <a:lnTo>
                    <a:pt x="161572" y="129892"/>
                  </a:lnTo>
                  <a:lnTo>
                    <a:pt x="196005" y="101148"/>
                  </a:lnTo>
                  <a:lnTo>
                    <a:pt x="232971" y="75562"/>
                  </a:lnTo>
                  <a:lnTo>
                    <a:pt x="272264" y="53341"/>
                  </a:lnTo>
                  <a:lnTo>
                    <a:pt x="313673" y="34693"/>
                  </a:lnTo>
                  <a:lnTo>
                    <a:pt x="356993" y="19827"/>
                  </a:lnTo>
                  <a:lnTo>
                    <a:pt x="402014" y="8950"/>
                  </a:lnTo>
                  <a:lnTo>
                    <a:pt x="448528" y="2272"/>
                  </a:lnTo>
                  <a:lnTo>
                    <a:pt x="496328" y="0"/>
                  </a:lnTo>
                  <a:lnTo>
                    <a:pt x="3594100" y="0"/>
                  </a:lnTo>
                  <a:lnTo>
                    <a:pt x="3641892" y="2272"/>
                  </a:lnTo>
                  <a:lnTo>
                    <a:pt x="3688400" y="8950"/>
                  </a:lnTo>
                  <a:lnTo>
                    <a:pt x="3733416" y="19827"/>
                  </a:lnTo>
                  <a:lnTo>
                    <a:pt x="3776732" y="34693"/>
                  </a:lnTo>
                  <a:lnTo>
                    <a:pt x="3818139" y="53341"/>
                  </a:lnTo>
                  <a:lnTo>
                    <a:pt x="3857430" y="75562"/>
                  </a:lnTo>
                  <a:lnTo>
                    <a:pt x="3894397" y="101148"/>
                  </a:lnTo>
                  <a:lnTo>
                    <a:pt x="3928830" y="129892"/>
                  </a:lnTo>
                  <a:lnTo>
                    <a:pt x="3960523" y="161585"/>
                  </a:lnTo>
                  <a:lnTo>
                    <a:pt x="3989267" y="196018"/>
                  </a:lnTo>
                  <a:lnTo>
                    <a:pt x="4014853" y="232985"/>
                  </a:lnTo>
                  <a:lnTo>
                    <a:pt x="4037074" y="272276"/>
                  </a:lnTo>
                  <a:lnTo>
                    <a:pt x="4055722" y="313683"/>
                  </a:lnTo>
                  <a:lnTo>
                    <a:pt x="4070588" y="356999"/>
                  </a:lnTo>
                  <a:lnTo>
                    <a:pt x="4081465" y="402015"/>
                  </a:lnTo>
                  <a:lnTo>
                    <a:pt x="4088143" y="448523"/>
                  </a:lnTo>
                  <a:lnTo>
                    <a:pt x="4090416" y="496315"/>
                  </a:lnTo>
                  <a:lnTo>
                    <a:pt x="4090416" y="2481567"/>
                  </a:lnTo>
                  <a:lnTo>
                    <a:pt x="4088143" y="2529367"/>
                  </a:lnTo>
                  <a:lnTo>
                    <a:pt x="4081465" y="2575881"/>
                  </a:lnTo>
                  <a:lnTo>
                    <a:pt x="4070588" y="2620902"/>
                  </a:lnTo>
                  <a:lnTo>
                    <a:pt x="4055722" y="2664222"/>
                  </a:lnTo>
                  <a:lnTo>
                    <a:pt x="4037074" y="2705631"/>
                  </a:lnTo>
                  <a:lnTo>
                    <a:pt x="4014853" y="2744924"/>
                  </a:lnTo>
                  <a:lnTo>
                    <a:pt x="3989267" y="2781890"/>
                  </a:lnTo>
                  <a:lnTo>
                    <a:pt x="3960523" y="2816323"/>
                  </a:lnTo>
                  <a:lnTo>
                    <a:pt x="3928830" y="2848015"/>
                  </a:lnTo>
                  <a:lnTo>
                    <a:pt x="3894397" y="2876757"/>
                  </a:lnTo>
                  <a:lnTo>
                    <a:pt x="3857430" y="2902342"/>
                  </a:lnTo>
                  <a:lnTo>
                    <a:pt x="3818139" y="2924561"/>
                  </a:lnTo>
                  <a:lnTo>
                    <a:pt x="3776732" y="2943207"/>
                  </a:lnTo>
                  <a:lnTo>
                    <a:pt x="3733416" y="2958071"/>
                  </a:lnTo>
                  <a:lnTo>
                    <a:pt x="3688400" y="2968946"/>
                  </a:lnTo>
                  <a:lnTo>
                    <a:pt x="3641892" y="2975623"/>
                  </a:lnTo>
                  <a:lnTo>
                    <a:pt x="3594100" y="2977896"/>
                  </a:lnTo>
                  <a:lnTo>
                    <a:pt x="496328" y="2977896"/>
                  </a:lnTo>
                  <a:lnTo>
                    <a:pt x="448528" y="2975623"/>
                  </a:lnTo>
                  <a:lnTo>
                    <a:pt x="402014" y="2968946"/>
                  </a:lnTo>
                  <a:lnTo>
                    <a:pt x="356993" y="2958071"/>
                  </a:lnTo>
                  <a:lnTo>
                    <a:pt x="313673" y="2943207"/>
                  </a:lnTo>
                  <a:lnTo>
                    <a:pt x="272264" y="2924561"/>
                  </a:lnTo>
                  <a:lnTo>
                    <a:pt x="232971" y="2902342"/>
                  </a:lnTo>
                  <a:lnTo>
                    <a:pt x="196005" y="2876757"/>
                  </a:lnTo>
                  <a:lnTo>
                    <a:pt x="161572" y="2848015"/>
                  </a:lnTo>
                  <a:lnTo>
                    <a:pt x="129880" y="2816323"/>
                  </a:lnTo>
                  <a:lnTo>
                    <a:pt x="101138" y="2781890"/>
                  </a:lnTo>
                  <a:lnTo>
                    <a:pt x="75553" y="2744924"/>
                  </a:lnTo>
                  <a:lnTo>
                    <a:pt x="53334" y="2705631"/>
                  </a:lnTo>
                  <a:lnTo>
                    <a:pt x="34688" y="2664222"/>
                  </a:lnTo>
                  <a:lnTo>
                    <a:pt x="19824" y="2620902"/>
                  </a:lnTo>
                  <a:lnTo>
                    <a:pt x="8949" y="2575881"/>
                  </a:lnTo>
                  <a:lnTo>
                    <a:pt x="2272" y="2529367"/>
                  </a:lnTo>
                  <a:lnTo>
                    <a:pt x="0" y="2481567"/>
                  </a:lnTo>
                  <a:lnTo>
                    <a:pt x="0" y="496315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692" y="883920"/>
              <a:ext cx="10151364" cy="213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6408" y="1039368"/>
              <a:ext cx="3916679" cy="2566670"/>
            </a:xfrm>
            <a:custGeom>
              <a:avLst/>
              <a:gdLst/>
              <a:ahLst/>
              <a:cxnLst/>
              <a:rect l="l" t="t" r="r" b="b"/>
              <a:pathLst>
                <a:path w="3916679" h="2566670">
                  <a:moveTo>
                    <a:pt x="3488943" y="0"/>
                  </a:moveTo>
                  <a:lnTo>
                    <a:pt x="427736" y="0"/>
                  </a:lnTo>
                  <a:lnTo>
                    <a:pt x="381129" y="2510"/>
                  </a:lnTo>
                  <a:lnTo>
                    <a:pt x="335976" y="9866"/>
                  </a:lnTo>
                  <a:lnTo>
                    <a:pt x="292538" y="21807"/>
                  </a:lnTo>
                  <a:lnTo>
                    <a:pt x="251075" y="38072"/>
                  </a:lnTo>
                  <a:lnTo>
                    <a:pt x="211849" y="58401"/>
                  </a:lnTo>
                  <a:lnTo>
                    <a:pt x="175120" y="82531"/>
                  </a:lnTo>
                  <a:lnTo>
                    <a:pt x="141150" y="110203"/>
                  </a:lnTo>
                  <a:lnTo>
                    <a:pt x="110198" y="141155"/>
                  </a:lnTo>
                  <a:lnTo>
                    <a:pt x="82528" y="175125"/>
                  </a:lnTo>
                  <a:lnTo>
                    <a:pt x="58398" y="211854"/>
                  </a:lnTo>
                  <a:lnTo>
                    <a:pt x="38070" y="251080"/>
                  </a:lnTo>
                  <a:lnTo>
                    <a:pt x="21806" y="292542"/>
                  </a:lnTo>
                  <a:lnTo>
                    <a:pt x="9865" y="335980"/>
                  </a:lnTo>
                  <a:lnTo>
                    <a:pt x="2509" y="381131"/>
                  </a:lnTo>
                  <a:lnTo>
                    <a:pt x="0" y="427736"/>
                  </a:lnTo>
                  <a:lnTo>
                    <a:pt x="0" y="2138680"/>
                  </a:lnTo>
                  <a:lnTo>
                    <a:pt x="2509" y="2185284"/>
                  </a:lnTo>
                  <a:lnTo>
                    <a:pt x="9865" y="2230435"/>
                  </a:lnTo>
                  <a:lnTo>
                    <a:pt x="21806" y="2273873"/>
                  </a:lnTo>
                  <a:lnTo>
                    <a:pt x="38070" y="2315335"/>
                  </a:lnTo>
                  <a:lnTo>
                    <a:pt x="58398" y="2354561"/>
                  </a:lnTo>
                  <a:lnTo>
                    <a:pt x="82528" y="2391290"/>
                  </a:lnTo>
                  <a:lnTo>
                    <a:pt x="110198" y="2425260"/>
                  </a:lnTo>
                  <a:lnTo>
                    <a:pt x="141150" y="2456212"/>
                  </a:lnTo>
                  <a:lnTo>
                    <a:pt x="175120" y="2483884"/>
                  </a:lnTo>
                  <a:lnTo>
                    <a:pt x="211849" y="2508014"/>
                  </a:lnTo>
                  <a:lnTo>
                    <a:pt x="251075" y="2528343"/>
                  </a:lnTo>
                  <a:lnTo>
                    <a:pt x="292538" y="2544608"/>
                  </a:lnTo>
                  <a:lnTo>
                    <a:pt x="335976" y="2556549"/>
                  </a:lnTo>
                  <a:lnTo>
                    <a:pt x="381129" y="2563905"/>
                  </a:lnTo>
                  <a:lnTo>
                    <a:pt x="427736" y="2566416"/>
                  </a:lnTo>
                  <a:lnTo>
                    <a:pt x="3488943" y="2566416"/>
                  </a:lnTo>
                  <a:lnTo>
                    <a:pt x="3535548" y="2563905"/>
                  </a:lnTo>
                  <a:lnTo>
                    <a:pt x="3580699" y="2556549"/>
                  </a:lnTo>
                  <a:lnTo>
                    <a:pt x="3624137" y="2544608"/>
                  </a:lnTo>
                  <a:lnTo>
                    <a:pt x="3665599" y="2528343"/>
                  </a:lnTo>
                  <a:lnTo>
                    <a:pt x="3704825" y="2508014"/>
                  </a:lnTo>
                  <a:lnTo>
                    <a:pt x="3741554" y="2483884"/>
                  </a:lnTo>
                  <a:lnTo>
                    <a:pt x="3775524" y="2456212"/>
                  </a:lnTo>
                  <a:lnTo>
                    <a:pt x="3806476" y="2425260"/>
                  </a:lnTo>
                  <a:lnTo>
                    <a:pt x="3834148" y="2391290"/>
                  </a:lnTo>
                  <a:lnTo>
                    <a:pt x="3858278" y="2354561"/>
                  </a:lnTo>
                  <a:lnTo>
                    <a:pt x="3878607" y="2315335"/>
                  </a:lnTo>
                  <a:lnTo>
                    <a:pt x="3894872" y="2273873"/>
                  </a:lnTo>
                  <a:lnTo>
                    <a:pt x="3906813" y="2230435"/>
                  </a:lnTo>
                  <a:lnTo>
                    <a:pt x="3914169" y="2185284"/>
                  </a:lnTo>
                  <a:lnTo>
                    <a:pt x="3916679" y="2138680"/>
                  </a:lnTo>
                  <a:lnTo>
                    <a:pt x="3916679" y="427736"/>
                  </a:lnTo>
                  <a:lnTo>
                    <a:pt x="3914169" y="381131"/>
                  </a:lnTo>
                  <a:lnTo>
                    <a:pt x="3906813" y="335980"/>
                  </a:lnTo>
                  <a:lnTo>
                    <a:pt x="3894872" y="292542"/>
                  </a:lnTo>
                  <a:lnTo>
                    <a:pt x="3878607" y="251080"/>
                  </a:lnTo>
                  <a:lnTo>
                    <a:pt x="3858278" y="211854"/>
                  </a:lnTo>
                  <a:lnTo>
                    <a:pt x="3834148" y="175125"/>
                  </a:lnTo>
                  <a:lnTo>
                    <a:pt x="3806476" y="141155"/>
                  </a:lnTo>
                  <a:lnTo>
                    <a:pt x="3775524" y="110203"/>
                  </a:lnTo>
                  <a:lnTo>
                    <a:pt x="3741554" y="82531"/>
                  </a:lnTo>
                  <a:lnTo>
                    <a:pt x="3704825" y="58401"/>
                  </a:lnTo>
                  <a:lnTo>
                    <a:pt x="3665599" y="38072"/>
                  </a:lnTo>
                  <a:lnTo>
                    <a:pt x="3624137" y="21807"/>
                  </a:lnTo>
                  <a:lnTo>
                    <a:pt x="3580699" y="9866"/>
                  </a:lnTo>
                  <a:lnTo>
                    <a:pt x="3535548" y="2510"/>
                  </a:lnTo>
                  <a:lnTo>
                    <a:pt x="348894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6408" y="1039368"/>
              <a:ext cx="3916679" cy="2566670"/>
            </a:xfrm>
            <a:custGeom>
              <a:avLst/>
              <a:gdLst/>
              <a:ahLst/>
              <a:cxnLst/>
              <a:rect l="l" t="t" r="r" b="b"/>
              <a:pathLst>
                <a:path w="3916679" h="2566670">
                  <a:moveTo>
                    <a:pt x="0" y="427736"/>
                  </a:moveTo>
                  <a:lnTo>
                    <a:pt x="2509" y="381131"/>
                  </a:lnTo>
                  <a:lnTo>
                    <a:pt x="9865" y="335980"/>
                  </a:lnTo>
                  <a:lnTo>
                    <a:pt x="21806" y="292542"/>
                  </a:lnTo>
                  <a:lnTo>
                    <a:pt x="38070" y="251080"/>
                  </a:lnTo>
                  <a:lnTo>
                    <a:pt x="58398" y="211854"/>
                  </a:lnTo>
                  <a:lnTo>
                    <a:pt x="82528" y="175125"/>
                  </a:lnTo>
                  <a:lnTo>
                    <a:pt x="110198" y="141155"/>
                  </a:lnTo>
                  <a:lnTo>
                    <a:pt x="141150" y="110203"/>
                  </a:lnTo>
                  <a:lnTo>
                    <a:pt x="175120" y="82531"/>
                  </a:lnTo>
                  <a:lnTo>
                    <a:pt x="211849" y="58401"/>
                  </a:lnTo>
                  <a:lnTo>
                    <a:pt x="251075" y="38072"/>
                  </a:lnTo>
                  <a:lnTo>
                    <a:pt x="292538" y="21807"/>
                  </a:lnTo>
                  <a:lnTo>
                    <a:pt x="335976" y="9866"/>
                  </a:lnTo>
                  <a:lnTo>
                    <a:pt x="381129" y="2510"/>
                  </a:lnTo>
                  <a:lnTo>
                    <a:pt x="427736" y="0"/>
                  </a:lnTo>
                  <a:lnTo>
                    <a:pt x="3488943" y="0"/>
                  </a:lnTo>
                  <a:lnTo>
                    <a:pt x="3535548" y="2510"/>
                  </a:lnTo>
                  <a:lnTo>
                    <a:pt x="3580699" y="9866"/>
                  </a:lnTo>
                  <a:lnTo>
                    <a:pt x="3624137" y="21807"/>
                  </a:lnTo>
                  <a:lnTo>
                    <a:pt x="3665599" y="38072"/>
                  </a:lnTo>
                  <a:lnTo>
                    <a:pt x="3704825" y="58401"/>
                  </a:lnTo>
                  <a:lnTo>
                    <a:pt x="3741554" y="82531"/>
                  </a:lnTo>
                  <a:lnTo>
                    <a:pt x="3775524" y="110203"/>
                  </a:lnTo>
                  <a:lnTo>
                    <a:pt x="3806476" y="141155"/>
                  </a:lnTo>
                  <a:lnTo>
                    <a:pt x="3834148" y="175125"/>
                  </a:lnTo>
                  <a:lnTo>
                    <a:pt x="3858278" y="211854"/>
                  </a:lnTo>
                  <a:lnTo>
                    <a:pt x="3878607" y="251080"/>
                  </a:lnTo>
                  <a:lnTo>
                    <a:pt x="3894872" y="292542"/>
                  </a:lnTo>
                  <a:lnTo>
                    <a:pt x="3906813" y="335980"/>
                  </a:lnTo>
                  <a:lnTo>
                    <a:pt x="3914169" y="381131"/>
                  </a:lnTo>
                  <a:lnTo>
                    <a:pt x="3916679" y="427736"/>
                  </a:lnTo>
                  <a:lnTo>
                    <a:pt x="3916679" y="2138680"/>
                  </a:lnTo>
                  <a:lnTo>
                    <a:pt x="3914169" y="2185284"/>
                  </a:lnTo>
                  <a:lnTo>
                    <a:pt x="3906813" y="2230435"/>
                  </a:lnTo>
                  <a:lnTo>
                    <a:pt x="3894872" y="2273873"/>
                  </a:lnTo>
                  <a:lnTo>
                    <a:pt x="3878607" y="2315335"/>
                  </a:lnTo>
                  <a:lnTo>
                    <a:pt x="3858278" y="2354561"/>
                  </a:lnTo>
                  <a:lnTo>
                    <a:pt x="3834148" y="2391290"/>
                  </a:lnTo>
                  <a:lnTo>
                    <a:pt x="3806476" y="2425260"/>
                  </a:lnTo>
                  <a:lnTo>
                    <a:pt x="3775524" y="2456212"/>
                  </a:lnTo>
                  <a:lnTo>
                    <a:pt x="3741554" y="2483884"/>
                  </a:lnTo>
                  <a:lnTo>
                    <a:pt x="3704825" y="2508014"/>
                  </a:lnTo>
                  <a:lnTo>
                    <a:pt x="3665599" y="2528343"/>
                  </a:lnTo>
                  <a:lnTo>
                    <a:pt x="3624137" y="2544608"/>
                  </a:lnTo>
                  <a:lnTo>
                    <a:pt x="3580699" y="2556549"/>
                  </a:lnTo>
                  <a:lnTo>
                    <a:pt x="3535548" y="2563905"/>
                  </a:lnTo>
                  <a:lnTo>
                    <a:pt x="3488943" y="2566416"/>
                  </a:lnTo>
                  <a:lnTo>
                    <a:pt x="427736" y="2566416"/>
                  </a:lnTo>
                  <a:lnTo>
                    <a:pt x="381129" y="2563905"/>
                  </a:lnTo>
                  <a:lnTo>
                    <a:pt x="335976" y="2556549"/>
                  </a:lnTo>
                  <a:lnTo>
                    <a:pt x="292538" y="2544608"/>
                  </a:lnTo>
                  <a:lnTo>
                    <a:pt x="251075" y="2528343"/>
                  </a:lnTo>
                  <a:lnTo>
                    <a:pt x="211849" y="2508014"/>
                  </a:lnTo>
                  <a:lnTo>
                    <a:pt x="175120" y="2483884"/>
                  </a:lnTo>
                  <a:lnTo>
                    <a:pt x="141150" y="2456212"/>
                  </a:lnTo>
                  <a:lnTo>
                    <a:pt x="110198" y="2425260"/>
                  </a:lnTo>
                  <a:lnTo>
                    <a:pt x="82528" y="2391290"/>
                  </a:lnTo>
                  <a:lnTo>
                    <a:pt x="58398" y="2354561"/>
                  </a:lnTo>
                  <a:lnTo>
                    <a:pt x="38070" y="2315335"/>
                  </a:lnTo>
                  <a:lnTo>
                    <a:pt x="21806" y="2273873"/>
                  </a:lnTo>
                  <a:lnTo>
                    <a:pt x="9865" y="2230435"/>
                  </a:lnTo>
                  <a:lnTo>
                    <a:pt x="2509" y="2185284"/>
                  </a:lnTo>
                  <a:lnTo>
                    <a:pt x="0" y="2138680"/>
                  </a:lnTo>
                  <a:lnTo>
                    <a:pt x="0" y="427736"/>
                  </a:lnTo>
                  <a:close/>
                </a:path>
              </a:pathLst>
            </a:custGeom>
            <a:ln w="2438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14195">
              <a:lnSpc>
                <a:spcPct val="100000"/>
              </a:lnSpc>
              <a:spcBef>
                <a:spcPts val="110"/>
              </a:spcBef>
            </a:pPr>
            <a:r>
              <a:rPr dirty="0"/>
              <a:t>ПЕРЕЧЕНЬ</a:t>
            </a:r>
            <a:r>
              <a:rPr spc="-80" dirty="0"/>
              <a:t> </a:t>
            </a:r>
            <a:r>
              <a:rPr dirty="0"/>
              <a:t>УЧЕБНЫХ</a:t>
            </a:r>
            <a:r>
              <a:rPr spc="-75" dirty="0"/>
              <a:t> </a:t>
            </a:r>
            <a:r>
              <a:rPr spc="-10" dirty="0"/>
              <a:t>ПРЕДМЕТОВ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47266" y="1232407"/>
            <a:ext cx="6534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4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класс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262" y="1476248"/>
            <a:ext cx="3325495" cy="1734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164715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Русский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язык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Один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предметов:</a:t>
            </a:r>
            <a:endParaRPr sz="1600">
              <a:latin typeface="Calibri"/>
              <a:cs typeface="Calibri"/>
            </a:endParaRPr>
          </a:p>
          <a:p>
            <a:pPr marL="12700" marR="145542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Окружающий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мир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Литературное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чтение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998785" y="2154745"/>
            <a:ext cx="3789045" cy="2661285"/>
            <a:chOff x="3998785" y="2154745"/>
            <a:chExt cx="3789045" cy="2661285"/>
          </a:xfrm>
        </p:grpSpPr>
        <p:sp>
          <p:nvSpPr>
            <p:cNvPr id="14" name="object 14"/>
            <p:cNvSpPr/>
            <p:nvPr/>
          </p:nvSpPr>
          <p:spPr>
            <a:xfrm>
              <a:off x="4011167" y="2167127"/>
              <a:ext cx="3764279" cy="2636520"/>
            </a:xfrm>
            <a:custGeom>
              <a:avLst/>
              <a:gdLst/>
              <a:ahLst/>
              <a:cxnLst/>
              <a:rect l="l" t="t" r="r" b="b"/>
              <a:pathLst>
                <a:path w="3764279" h="2636520">
                  <a:moveTo>
                    <a:pt x="3324860" y="0"/>
                  </a:moveTo>
                  <a:lnTo>
                    <a:pt x="439420" y="0"/>
                  </a:lnTo>
                  <a:lnTo>
                    <a:pt x="391538" y="2578"/>
                  </a:lnTo>
                  <a:lnTo>
                    <a:pt x="345150" y="10134"/>
                  </a:lnTo>
                  <a:lnTo>
                    <a:pt x="300524" y="22400"/>
                  </a:lnTo>
                  <a:lnTo>
                    <a:pt x="257928" y="39108"/>
                  </a:lnTo>
                  <a:lnTo>
                    <a:pt x="217630" y="59991"/>
                  </a:lnTo>
                  <a:lnTo>
                    <a:pt x="179899" y="84779"/>
                  </a:lnTo>
                  <a:lnTo>
                    <a:pt x="145001" y="113205"/>
                  </a:lnTo>
                  <a:lnTo>
                    <a:pt x="113205" y="145001"/>
                  </a:lnTo>
                  <a:lnTo>
                    <a:pt x="84779" y="179899"/>
                  </a:lnTo>
                  <a:lnTo>
                    <a:pt x="59991" y="217630"/>
                  </a:lnTo>
                  <a:lnTo>
                    <a:pt x="39108" y="257928"/>
                  </a:lnTo>
                  <a:lnTo>
                    <a:pt x="22400" y="300524"/>
                  </a:lnTo>
                  <a:lnTo>
                    <a:pt x="10134" y="345150"/>
                  </a:lnTo>
                  <a:lnTo>
                    <a:pt x="2578" y="391538"/>
                  </a:lnTo>
                  <a:lnTo>
                    <a:pt x="0" y="439420"/>
                  </a:lnTo>
                  <a:lnTo>
                    <a:pt x="0" y="2197100"/>
                  </a:lnTo>
                  <a:lnTo>
                    <a:pt x="2578" y="2244981"/>
                  </a:lnTo>
                  <a:lnTo>
                    <a:pt x="10134" y="2291369"/>
                  </a:lnTo>
                  <a:lnTo>
                    <a:pt x="22400" y="2335995"/>
                  </a:lnTo>
                  <a:lnTo>
                    <a:pt x="39108" y="2378591"/>
                  </a:lnTo>
                  <a:lnTo>
                    <a:pt x="59991" y="2418889"/>
                  </a:lnTo>
                  <a:lnTo>
                    <a:pt x="84779" y="2456620"/>
                  </a:lnTo>
                  <a:lnTo>
                    <a:pt x="113205" y="2491518"/>
                  </a:lnTo>
                  <a:lnTo>
                    <a:pt x="145001" y="2523314"/>
                  </a:lnTo>
                  <a:lnTo>
                    <a:pt x="179899" y="2551740"/>
                  </a:lnTo>
                  <a:lnTo>
                    <a:pt x="217630" y="2576528"/>
                  </a:lnTo>
                  <a:lnTo>
                    <a:pt x="257928" y="2597411"/>
                  </a:lnTo>
                  <a:lnTo>
                    <a:pt x="300524" y="2614119"/>
                  </a:lnTo>
                  <a:lnTo>
                    <a:pt x="345150" y="2626385"/>
                  </a:lnTo>
                  <a:lnTo>
                    <a:pt x="391538" y="2633941"/>
                  </a:lnTo>
                  <a:lnTo>
                    <a:pt x="439420" y="2636520"/>
                  </a:lnTo>
                  <a:lnTo>
                    <a:pt x="3324860" y="2636520"/>
                  </a:lnTo>
                  <a:lnTo>
                    <a:pt x="3372741" y="2633941"/>
                  </a:lnTo>
                  <a:lnTo>
                    <a:pt x="3419129" y="2626385"/>
                  </a:lnTo>
                  <a:lnTo>
                    <a:pt x="3463755" y="2614119"/>
                  </a:lnTo>
                  <a:lnTo>
                    <a:pt x="3506351" y="2597411"/>
                  </a:lnTo>
                  <a:lnTo>
                    <a:pt x="3546649" y="2576528"/>
                  </a:lnTo>
                  <a:lnTo>
                    <a:pt x="3584380" y="2551740"/>
                  </a:lnTo>
                  <a:lnTo>
                    <a:pt x="3619278" y="2523314"/>
                  </a:lnTo>
                  <a:lnTo>
                    <a:pt x="3651074" y="2491518"/>
                  </a:lnTo>
                  <a:lnTo>
                    <a:pt x="3679500" y="2456620"/>
                  </a:lnTo>
                  <a:lnTo>
                    <a:pt x="3704288" y="2418889"/>
                  </a:lnTo>
                  <a:lnTo>
                    <a:pt x="3725171" y="2378591"/>
                  </a:lnTo>
                  <a:lnTo>
                    <a:pt x="3741879" y="2335995"/>
                  </a:lnTo>
                  <a:lnTo>
                    <a:pt x="3754145" y="2291369"/>
                  </a:lnTo>
                  <a:lnTo>
                    <a:pt x="3761701" y="2244981"/>
                  </a:lnTo>
                  <a:lnTo>
                    <a:pt x="3764280" y="2197100"/>
                  </a:lnTo>
                  <a:lnTo>
                    <a:pt x="3764280" y="439420"/>
                  </a:lnTo>
                  <a:lnTo>
                    <a:pt x="3761701" y="391538"/>
                  </a:lnTo>
                  <a:lnTo>
                    <a:pt x="3754145" y="345150"/>
                  </a:lnTo>
                  <a:lnTo>
                    <a:pt x="3741879" y="300524"/>
                  </a:lnTo>
                  <a:lnTo>
                    <a:pt x="3725171" y="257928"/>
                  </a:lnTo>
                  <a:lnTo>
                    <a:pt x="3704288" y="217630"/>
                  </a:lnTo>
                  <a:lnTo>
                    <a:pt x="3679500" y="179899"/>
                  </a:lnTo>
                  <a:lnTo>
                    <a:pt x="3651074" y="145001"/>
                  </a:lnTo>
                  <a:lnTo>
                    <a:pt x="3619278" y="113205"/>
                  </a:lnTo>
                  <a:lnTo>
                    <a:pt x="3584380" y="84779"/>
                  </a:lnTo>
                  <a:lnTo>
                    <a:pt x="3546649" y="59991"/>
                  </a:lnTo>
                  <a:lnTo>
                    <a:pt x="3506351" y="39108"/>
                  </a:lnTo>
                  <a:lnTo>
                    <a:pt x="3463755" y="22400"/>
                  </a:lnTo>
                  <a:lnTo>
                    <a:pt x="3419129" y="10134"/>
                  </a:lnTo>
                  <a:lnTo>
                    <a:pt x="3372741" y="2578"/>
                  </a:lnTo>
                  <a:lnTo>
                    <a:pt x="332486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1167" y="2167127"/>
              <a:ext cx="3764279" cy="2636520"/>
            </a:xfrm>
            <a:custGeom>
              <a:avLst/>
              <a:gdLst/>
              <a:ahLst/>
              <a:cxnLst/>
              <a:rect l="l" t="t" r="r" b="b"/>
              <a:pathLst>
                <a:path w="3764279" h="2636520">
                  <a:moveTo>
                    <a:pt x="0" y="439420"/>
                  </a:moveTo>
                  <a:lnTo>
                    <a:pt x="2578" y="391538"/>
                  </a:lnTo>
                  <a:lnTo>
                    <a:pt x="10134" y="345150"/>
                  </a:lnTo>
                  <a:lnTo>
                    <a:pt x="22400" y="300524"/>
                  </a:lnTo>
                  <a:lnTo>
                    <a:pt x="39108" y="257928"/>
                  </a:lnTo>
                  <a:lnTo>
                    <a:pt x="59991" y="217630"/>
                  </a:lnTo>
                  <a:lnTo>
                    <a:pt x="84779" y="179899"/>
                  </a:lnTo>
                  <a:lnTo>
                    <a:pt x="113205" y="145001"/>
                  </a:lnTo>
                  <a:lnTo>
                    <a:pt x="145001" y="113205"/>
                  </a:lnTo>
                  <a:lnTo>
                    <a:pt x="179899" y="84779"/>
                  </a:lnTo>
                  <a:lnTo>
                    <a:pt x="217630" y="59991"/>
                  </a:lnTo>
                  <a:lnTo>
                    <a:pt x="257928" y="39108"/>
                  </a:lnTo>
                  <a:lnTo>
                    <a:pt x="300524" y="22400"/>
                  </a:lnTo>
                  <a:lnTo>
                    <a:pt x="345150" y="10134"/>
                  </a:lnTo>
                  <a:lnTo>
                    <a:pt x="391538" y="2578"/>
                  </a:lnTo>
                  <a:lnTo>
                    <a:pt x="439420" y="0"/>
                  </a:lnTo>
                  <a:lnTo>
                    <a:pt x="3324860" y="0"/>
                  </a:lnTo>
                  <a:lnTo>
                    <a:pt x="3372741" y="2578"/>
                  </a:lnTo>
                  <a:lnTo>
                    <a:pt x="3419129" y="10134"/>
                  </a:lnTo>
                  <a:lnTo>
                    <a:pt x="3463755" y="22400"/>
                  </a:lnTo>
                  <a:lnTo>
                    <a:pt x="3506351" y="39108"/>
                  </a:lnTo>
                  <a:lnTo>
                    <a:pt x="3546649" y="59991"/>
                  </a:lnTo>
                  <a:lnTo>
                    <a:pt x="3584380" y="84779"/>
                  </a:lnTo>
                  <a:lnTo>
                    <a:pt x="3619278" y="113205"/>
                  </a:lnTo>
                  <a:lnTo>
                    <a:pt x="3651074" y="145001"/>
                  </a:lnTo>
                  <a:lnTo>
                    <a:pt x="3679500" y="179899"/>
                  </a:lnTo>
                  <a:lnTo>
                    <a:pt x="3704288" y="217630"/>
                  </a:lnTo>
                  <a:lnTo>
                    <a:pt x="3725171" y="257928"/>
                  </a:lnTo>
                  <a:lnTo>
                    <a:pt x="3741879" y="300524"/>
                  </a:lnTo>
                  <a:lnTo>
                    <a:pt x="3754145" y="345150"/>
                  </a:lnTo>
                  <a:lnTo>
                    <a:pt x="3761701" y="391538"/>
                  </a:lnTo>
                  <a:lnTo>
                    <a:pt x="3764280" y="439420"/>
                  </a:lnTo>
                  <a:lnTo>
                    <a:pt x="3764280" y="2197100"/>
                  </a:lnTo>
                  <a:lnTo>
                    <a:pt x="3761701" y="2244981"/>
                  </a:lnTo>
                  <a:lnTo>
                    <a:pt x="3754145" y="2291369"/>
                  </a:lnTo>
                  <a:lnTo>
                    <a:pt x="3741879" y="2335995"/>
                  </a:lnTo>
                  <a:lnTo>
                    <a:pt x="3725171" y="2378591"/>
                  </a:lnTo>
                  <a:lnTo>
                    <a:pt x="3704288" y="2418889"/>
                  </a:lnTo>
                  <a:lnTo>
                    <a:pt x="3679500" y="2456620"/>
                  </a:lnTo>
                  <a:lnTo>
                    <a:pt x="3651074" y="2491518"/>
                  </a:lnTo>
                  <a:lnTo>
                    <a:pt x="3619278" y="2523314"/>
                  </a:lnTo>
                  <a:lnTo>
                    <a:pt x="3584380" y="2551740"/>
                  </a:lnTo>
                  <a:lnTo>
                    <a:pt x="3546649" y="2576528"/>
                  </a:lnTo>
                  <a:lnTo>
                    <a:pt x="3506351" y="2597411"/>
                  </a:lnTo>
                  <a:lnTo>
                    <a:pt x="3463755" y="2614119"/>
                  </a:lnTo>
                  <a:lnTo>
                    <a:pt x="3419129" y="2626385"/>
                  </a:lnTo>
                  <a:lnTo>
                    <a:pt x="3372741" y="2633941"/>
                  </a:lnTo>
                  <a:lnTo>
                    <a:pt x="3324860" y="2636520"/>
                  </a:lnTo>
                  <a:lnTo>
                    <a:pt x="439420" y="2636520"/>
                  </a:lnTo>
                  <a:lnTo>
                    <a:pt x="391538" y="2633941"/>
                  </a:lnTo>
                  <a:lnTo>
                    <a:pt x="345150" y="2626385"/>
                  </a:lnTo>
                  <a:lnTo>
                    <a:pt x="300524" y="2614119"/>
                  </a:lnTo>
                  <a:lnTo>
                    <a:pt x="257928" y="2597411"/>
                  </a:lnTo>
                  <a:lnTo>
                    <a:pt x="217630" y="2576528"/>
                  </a:lnTo>
                  <a:lnTo>
                    <a:pt x="179899" y="2551740"/>
                  </a:lnTo>
                  <a:lnTo>
                    <a:pt x="145001" y="2523314"/>
                  </a:lnTo>
                  <a:lnTo>
                    <a:pt x="113205" y="2491518"/>
                  </a:lnTo>
                  <a:lnTo>
                    <a:pt x="84779" y="2456620"/>
                  </a:lnTo>
                  <a:lnTo>
                    <a:pt x="59991" y="2418889"/>
                  </a:lnTo>
                  <a:lnTo>
                    <a:pt x="39108" y="2378591"/>
                  </a:lnTo>
                  <a:lnTo>
                    <a:pt x="22400" y="2335995"/>
                  </a:lnTo>
                  <a:lnTo>
                    <a:pt x="10134" y="2291369"/>
                  </a:lnTo>
                  <a:lnTo>
                    <a:pt x="2578" y="2244981"/>
                  </a:lnTo>
                  <a:lnTo>
                    <a:pt x="0" y="2197100"/>
                  </a:lnTo>
                  <a:lnTo>
                    <a:pt x="0" y="439420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634354" y="2226386"/>
            <a:ext cx="6540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5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класс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3605" y="2470785"/>
            <a:ext cx="3325495" cy="2222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164715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Русский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язык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Два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предметов: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История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Литература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География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Биология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7008" y="3810711"/>
            <a:ext cx="6540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6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класс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9201" y="4055110"/>
            <a:ext cx="3325495" cy="2466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Русский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Два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предметов:</a:t>
            </a:r>
            <a:endParaRPr sz="1600">
              <a:latin typeface="Calibri"/>
              <a:cs typeface="Calibri"/>
            </a:endParaRPr>
          </a:p>
          <a:p>
            <a:pPr marL="12700" marR="1828164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История Обществознание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Литература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</a:t>
            </a:r>
            <a:endParaRPr sz="1600">
              <a:latin typeface="Calibri"/>
              <a:cs typeface="Calibri"/>
            </a:endParaRPr>
          </a:p>
          <a:p>
            <a:pPr marL="12700" marR="2421255">
              <a:lnSpc>
                <a:spcPct val="100000"/>
              </a:lnSpc>
              <a:spcBef>
                <a:spcPts val="5"/>
              </a:spcBef>
            </a:pP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География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Биология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80959" y="2572511"/>
            <a:ext cx="4251960" cy="4148454"/>
            <a:chOff x="7680959" y="2572511"/>
            <a:chExt cx="4251960" cy="4148454"/>
          </a:xfrm>
        </p:grpSpPr>
        <p:sp>
          <p:nvSpPr>
            <p:cNvPr id="21" name="object 21"/>
            <p:cNvSpPr/>
            <p:nvPr/>
          </p:nvSpPr>
          <p:spPr>
            <a:xfrm>
              <a:off x="7693151" y="2584703"/>
              <a:ext cx="4227830" cy="4124325"/>
            </a:xfrm>
            <a:custGeom>
              <a:avLst/>
              <a:gdLst/>
              <a:ahLst/>
              <a:cxnLst/>
              <a:rect l="l" t="t" r="r" b="b"/>
              <a:pathLst>
                <a:path w="4227830" h="4124325">
                  <a:moveTo>
                    <a:pt x="3540252" y="0"/>
                  </a:moveTo>
                  <a:lnTo>
                    <a:pt x="687324" y="0"/>
                  </a:lnTo>
                  <a:lnTo>
                    <a:pt x="640265" y="1585"/>
                  </a:lnTo>
                  <a:lnTo>
                    <a:pt x="594057" y="6274"/>
                  </a:lnTo>
                  <a:lnTo>
                    <a:pt x="548802" y="13963"/>
                  </a:lnTo>
                  <a:lnTo>
                    <a:pt x="504604" y="24551"/>
                  </a:lnTo>
                  <a:lnTo>
                    <a:pt x="461564" y="37935"/>
                  </a:lnTo>
                  <a:lnTo>
                    <a:pt x="419784" y="54012"/>
                  </a:lnTo>
                  <a:lnTo>
                    <a:pt x="379367" y="72681"/>
                  </a:lnTo>
                  <a:lnTo>
                    <a:pt x="340416" y="93838"/>
                  </a:lnTo>
                  <a:lnTo>
                    <a:pt x="303032" y="117382"/>
                  </a:lnTo>
                  <a:lnTo>
                    <a:pt x="267318" y="143211"/>
                  </a:lnTo>
                  <a:lnTo>
                    <a:pt x="233377" y="171221"/>
                  </a:lnTo>
                  <a:lnTo>
                    <a:pt x="201310" y="201310"/>
                  </a:lnTo>
                  <a:lnTo>
                    <a:pt x="171221" y="233377"/>
                  </a:lnTo>
                  <a:lnTo>
                    <a:pt x="143211" y="267318"/>
                  </a:lnTo>
                  <a:lnTo>
                    <a:pt x="117382" y="303032"/>
                  </a:lnTo>
                  <a:lnTo>
                    <a:pt x="93838" y="340416"/>
                  </a:lnTo>
                  <a:lnTo>
                    <a:pt x="72681" y="379367"/>
                  </a:lnTo>
                  <a:lnTo>
                    <a:pt x="54012" y="419784"/>
                  </a:lnTo>
                  <a:lnTo>
                    <a:pt x="37935" y="461564"/>
                  </a:lnTo>
                  <a:lnTo>
                    <a:pt x="24551" y="504604"/>
                  </a:lnTo>
                  <a:lnTo>
                    <a:pt x="13963" y="548802"/>
                  </a:lnTo>
                  <a:lnTo>
                    <a:pt x="6274" y="594057"/>
                  </a:lnTo>
                  <a:lnTo>
                    <a:pt x="1585" y="640265"/>
                  </a:lnTo>
                  <a:lnTo>
                    <a:pt x="0" y="687324"/>
                  </a:lnTo>
                  <a:lnTo>
                    <a:pt x="0" y="3436607"/>
                  </a:lnTo>
                  <a:lnTo>
                    <a:pt x="1585" y="3483666"/>
                  </a:lnTo>
                  <a:lnTo>
                    <a:pt x="6274" y="3529874"/>
                  </a:lnTo>
                  <a:lnTo>
                    <a:pt x="13963" y="3575128"/>
                  </a:lnTo>
                  <a:lnTo>
                    <a:pt x="24551" y="3619327"/>
                  </a:lnTo>
                  <a:lnTo>
                    <a:pt x="37935" y="3662368"/>
                  </a:lnTo>
                  <a:lnTo>
                    <a:pt x="54012" y="3704148"/>
                  </a:lnTo>
                  <a:lnTo>
                    <a:pt x="72681" y="3744566"/>
                  </a:lnTo>
                  <a:lnTo>
                    <a:pt x="93838" y="3783518"/>
                  </a:lnTo>
                  <a:lnTo>
                    <a:pt x="117382" y="3820902"/>
                  </a:lnTo>
                  <a:lnTo>
                    <a:pt x="143211" y="3856617"/>
                  </a:lnTo>
                  <a:lnTo>
                    <a:pt x="171221" y="3890559"/>
                  </a:lnTo>
                  <a:lnTo>
                    <a:pt x="201310" y="3922626"/>
                  </a:lnTo>
                  <a:lnTo>
                    <a:pt x="233377" y="3952717"/>
                  </a:lnTo>
                  <a:lnTo>
                    <a:pt x="267318" y="3980727"/>
                  </a:lnTo>
                  <a:lnTo>
                    <a:pt x="303032" y="4006557"/>
                  </a:lnTo>
                  <a:lnTo>
                    <a:pt x="340416" y="4030101"/>
                  </a:lnTo>
                  <a:lnTo>
                    <a:pt x="379367" y="4051260"/>
                  </a:lnTo>
                  <a:lnTo>
                    <a:pt x="419784" y="4069929"/>
                  </a:lnTo>
                  <a:lnTo>
                    <a:pt x="461564" y="4086007"/>
                  </a:lnTo>
                  <a:lnTo>
                    <a:pt x="504604" y="4099391"/>
                  </a:lnTo>
                  <a:lnTo>
                    <a:pt x="548802" y="4109979"/>
                  </a:lnTo>
                  <a:lnTo>
                    <a:pt x="594057" y="4117669"/>
                  </a:lnTo>
                  <a:lnTo>
                    <a:pt x="640265" y="4122358"/>
                  </a:lnTo>
                  <a:lnTo>
                    <a:pt x="687324" y="4123944"/>
                  </a:lnTo>
                  <a:lnTo>
                    <a:pt x="3540252" y="4123944"/>
                  </a:lnTo>
                  <a:lnTo>
                    <a:pt x="3587310" y="4122358"/>
                  </a:lnTo>
                  <a:lnTo>
                    <a:pt x="3633518" y="4117669"/>
                  </a:lnTo>
                  <a:lnTo>
                    <a:pt x="3678773" y="4109979"/>
                  </a:lnTo>
                  <a:lnTo>
                    <a:pt x="3722971" y="4099391"/>
                  </a:lnTo>
                  <a:lnTo>
                    <a:pt x="3766011" y="4086007"/>
                  </a:lnTo>
                  <a:lnTo>
                    <a:pt x="3807791" y="4069929"/>
                  </a:lnTo>
                  <a:lnTo>
                    <a:pt x="3848208" y="4051260"/>
                  </a:lnTo>
                  <a:lnTo>
                    <a:pt x="3887159" y="4030101"/>
                  </a:lnTo>
                  <a:lnTo>
                    <a:pt x="3924543" y="4006557"/>
                  </a:lnTo>
                  <a:lnTo>
                    <a:pt x="3960257" y="3980727"/>
                  </a:lnTo>
                  <a:lnTo>
                    <a:pt x="3994198" y="3952717"/>
                  </a:lnTo>
                  <a:lnTo>
                    <a:pt x="4026265" y="3922626"/>
                  </a:lnTo>
                  <a:lnTo>
                    <a:pt x="4056354" y="3890559"/>
                  </a:lnTo>
                  <a:lnTo>
                    <a:pt x="4084364" y="3856617"/>
                  </a:lnTo>
                  <a:lnTo>
                    <a:pt x="4110193" y="3820902"/>
                  </a:lnTo>
                  <a:lnTo>
                    <a:pt x="4133737" y="3783518"/>
                  </a:lnTo>
                  <a:lnTo>
                    <a:pt x="4154894" y="3744566"/>
                  </a:lnTo>
                  <a:lnTo>
                    <a:pt x="4173563" y="3704148"/>
                  </a:lnTo>
                  <a:lnTo>
                    <a:pt x="4189640" y="3662368"/>
                  </a:lnTo>
                  <a:lnTo>
                    <a:pt x="4203024" y="3619327"/>
                  </a:lnTo>
                  <a:lnTo>
                    <a:pt x="4213612" y="3575128"/>
                  </a:lnTo>
                  <a:lnTo>
                    <a:pt x="4221301" y="3529874"/>
                  </a:lnTo>
                  <a:lnTo>
                    <a:pt x="4225990" y="3483666"/>
                  </a:lnTo>
                  <a:lnTo>
                    <a:pt x="4227576" y="3436607"/>
                  </a:lnTo>
                  <a:lnTo>
                    <a:pt x="4227576" y="687324"/>
                  </a:lnTo>
                  <a:lnTo>
                    <a:pt x="4225990" y="640265"/>
                  </a:lnTo>
                  <a:lnTo>
                    <a:pt x="4221301" y="594057"/>
                  </a:lnTo>
                  <a:lnTo>
                    <a:pt x="4213612" y="548802"/>
                  </a:lnTo>
                  <a:lnTo>
                    <a:pt x="4203024" y="504604"/>
                  </a:lnTo>
                  <a:lnTo>
                    <a:pt x="4189640" y="461564"/>
                  </a:lnTo>
                  <a:lnTo>
                    <a:pt x="4173563" y="419784"/>
                  </a:lnTo>
                  <a:lnTo>
                    <a:pt x="4154894" y="379367"/>
                  </a:lnTo>
                  <a:lnTo>
                    <a:pt x="4133737" y="340416"/>
                  </a:lnTo>
                  <a:lnTo>
                    <a:pt x="4110193" y="303032"/>
                  </a:lnTo>
                  <a:lnTo>
                    <a:pt x="4084364" y="267318"/>
                  </a:lnTo>
                  <a:lnTo>
                    <a:pt x="4056354" y="233377"/>
                  </a:lnTo>
                  <a:lnTo>
                    <a:pt x="4026265" y="201310"/>
                  </a:lnTo>
                  <a:lnTo>
                    <a:pt x="3994198" y="171221"/>
                  </a:lnTo>
                  <a:lnTo>
                    <a:pt x="3960257" y="143211"/>
                  </a:lnTo>
                  <a:lnTo>
                    <a:pt x="3924543" y="117382"/>
                  </a:lnTo>
                  <a:lnTo>
                    <a:pt x="3887159" y="93838"/>
                  </a:lnTo>
                  <a:lnTo>
                    <a:pt x="3848208" y="72681"/>
                  </a:lnTo>
                  <a:lnTo>
                    <a:pt x="3807791" y="54012"/>
                  </a:lnTo>
                  <a:lnTo>
                    <a:pt x="3766011" y="37935"/>
                  </a:lnTo>
                  <a:lnTo>
                    <a:pt x="3722971" y="24551"/>
                  </a:lnTo>
                  <a:lnTo>
                    <a:pt x="3678773" y="13963"/>
                  </a:lnTo>
                  <a:lnTo>
                    <a:pt x="3633518" y="6274"/>
                  </a:lnTo>
                  <a:lnTo>
                    <a:pt x="3587310" y="1585"/>
                  </a:lnTo>
                  <a:lnTo>
                    <a:pt x="35402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93151" y="2584703"/>
              <a:ext cx="4227830" cy="4124325"/>
            </a:xfrm>
            <a:custGeom>
              <a:avLst/>
              <a:gdLst/>
              <a:ahLst/>
              <a:cxnLst/>
              <a:rect l="l" t="t" r="r" b="b"/>
              <a:pathLst>
                <a:path w="4227830" h="4124325">
                  <a:moveTo>
                    <a:pt x="0" y="687324"/>
                  </a:moveTo>
                  <a:lnTo>
                    <a:pt x="1585" y="640265"/>
                  </a:lnTo>
                  <a:lnTo>
                    <a:pt x="6274" y="594057"/>
                  </a:lnTo>
                  <a:lnTo>
                    <a:pt x="13963" y="548802"/>
                  </a:lnTo>
                  <a:lnTo>
                    <a:pt x="24551" y="504604"/>
                  </a:lnTo>
                  <a:lnTo>
                    <a:pt x="37935" y="461564"/>
                  </a:lnTo>
                  <a:lnTo>
                    <a:pt x="54012" y="419784"/>
                  </a:lnTo>
                  <a:lnTo>
                    <a:pt x="72681" y="379367"/>
                  </a:lnTo>
                  <a:lnTo>
                    <a:pt x="93838" y="340416"/>
                  </a:lnTo>
                  <a:lnTo>
                    <a:pt x="117382" y="303032"/>
                  </a:lnTo>
                  <a:lnTo>
                    <a:pt x="143211" y="267318"/>
                  </a:lnTo>
                  <a:lnTo>
                    <a:pt x="171221" y="233377"/>
                  </a:lnTo>
                  <a:lnTo>
                    <a:pt x="201310" y="201310"/>
                  </a:lnTo>
                  <a:lnTo>
                    <a:pt x="233377" y="171221"/>
                  </a:lnTo>
                  <a:lnTo>
                    <a:pt x="267318" y="143211"/>
                  </a:lnTo>
                  <a:lnTo>
                    <a:pt x="303032" y="117382"/>
                  </a:lnTo>
                  <a:lnTo>
                    <a:pt x="340416" y="93838"/>
                  </a:lnTo>
                  <a:lnTo>
                    <a:pt x="379367" y="72681"/>
                  </a:lnTo>
                  <a:lnTo>
                    <a:pt x="419784" y="54012"/>
                  </a:lnTo>
                  <a:lnTo>
                    <a:pt x="461564" y="37935"/>
                  </a:lnTo>
                  <a:lnTo>
                    <a:pt x="504604" y="24551"/>
                  </a:lnTo>
                  <a:lnTo>
                    <a:pt x="548802" y="13963"/>
                  </a:lnTo>
                  <a:lnTo>
                    <a:pt x="594057" y="6274"/>
                  </a:lnTo>
                  <a:lnTo>
                    <a:pt x="640265" y="1585"/>
                  </a:lnTo>
                  <a:lnTo>
                    <a:pt x="687324" y="0"/>
                  </a:lnTo>
                  <a:lnTo>
                    <a:pt x="3540252" y="0"/>
                  </a:lnTo>
                  <a:lnTo>
                    <a:pt x="3587310" y="1585"/>
                  </a:lnTo>
                  <a:lnTo>
                    <a:pt x="3633518" y="6274"/>
                  </a:lnTo>
                  <a:lnTo>
                    <a:pt x="3678773" y="13963"/>
                  </a:lnTo>
                  <a:lnTo>
                    <a:pt x="3722971" y="24551"/>
                  </a:lnTo>
                  <a:lnTo>
                    <a:pt x="3766011" y="37935"/>
                  </a:lnTo>
                  <a:lnTo>
                    <a:pt x="3807791" y="54012"/>
                  </a:lnTo>
                  <a:lnTo>
                    <a:pt x="3848208" y="72681"/>
                  </a:lnTo>
                  <a:lnTo>
                    <a:pt x="3887159" y="93838"/>
                  </a:lnTo>
                  <a:lnTo>
                    <a:pt x="3924543" y="117382"/>
                  </a:lnTo>
                  <a:lnTo>
                    <a:pt x="3960257" y="143211"/>
                  </a:lnTo>
                  <a:lnTo>
                    <a:pt x="3994198" y="171221"/>
                  </a:lnTo>
                  <a:lnTo>
                    <a:pt x="4026265" y="201310"/>
                  </a:lnTo>
                  <a:lnTo>
                    <a:pt x="4056354" y="233377"/>
                  </a:lnTo>
                  <a:lnTo>
                    <a:pt x="4084364" y="267318"/>
                  </a:lnTo>
                  <a:lnTo>
                    <a:pt x="4110193" y="303032"/>
                  </a:lnTo>
                  <a:lnTo>
                    <a:pt x="4133737" y="340416"/>
                  </a:lnTo>
                  <a:lnTo>
                    <a:pt x="4154894" y="379367"/>
                  </a:lnTo>
                  <a:lnTo>
                    <a:pt x="4173563" y="419784"/>
                  </a:lnTo>
                  <a:lnTo>
                    <a:pt x="4189640" y="461564"/>
                  </a:lnTo>
                  <a:lnTo>
                    <a:pt x="4203024" y="504604"/>
                  </a:lnTo>
                  <a:lnTo>
                    <a:pt x="4213612" y="548802"/>
                  </a:lnTo>
                  <a:lnTo>
                    <a:pt x="4221301" y="594057"/>
                  </a:lnTo>
                  <a:lnTo>
                    <a:pt x="4225990" y="640265"/>
                  </a:lnTo>
                  <a:lnTo>
                    <a:pt x="4227576" y="687324"/>
                  </a:lnTo>
                  <a:lnTo>
                    <a:pt x="4227576" y="3436607"/>
                  </a:lnTo>
                  <a:lnTo>
                    <a:pt x="4225990" y="3483666"/>
                  </a:lnTo>
                  <a:lnTo>
                    <a:pt x="4221301" y="3529874"/>
                  </a:lnTo>
                  <a:lnTo>
                    <a:pt x="4213612" y="3575128"/>
                  </a:lnTo>
                  <a:lnTo>
                    <a:pt x="4203024" y="3619327"/>
                  </a:lnTo>
                  <a:lnTo>
                    <a:pt x="4189640" y="3662368"/>
                  </a:lnTo>
                  <a:lnTo>
                    <a:pt x="4173563" y="3704148"/>
                  </a:lnTo>
                  <a:lnTo>
                    <a:pt x="4154894" y="3744566"/>
                  </a:lnTo>
                  <a:lnTo>
                    <a:pt x="4133737" y="3783518"/>
                  </a:lnTo>
                  <a:lnTo>
                    <a:pt x="4110193" y="3820902"/>
                  </a:lnTo>
                  <a:lnTo>
                    <a:pt x="4084364" y="3856617"/>
                  </a:lnTo>
                  <a:lnTo>
                    <a:pt x="4056354" y="3890559"/>
                  </a:lnTo>
                  <a:lnTo>
                    <a:pt x="4026265" y="3922626"/>
                  </a:lnTo>
                  <a:lnTo>
                    <a:pt x="3994198" y="3952717"/>
                  </a:lnTo>
                  <a:lnTo>
                    <a:pt x="3960257" y="3980727"/>
                  </a:lnTo>
                  <a:lnTo>
                    <a:pt x="3924543" y="4006557"/>
                  </a:lnTo>
                  <a:lnTo>
                    <a:pt x="3887159" y="4030101"/>
                  </a:lnTo>
                  <a:lnTo>
                    <a:pt x="3848208" y="4051260"/>
                  </a:lnTo>
                  <a:lnTo>
                    <a:pt x="3807791" y="4069929"/>
                  </a:lnTo>
                  <a:lnTo>
                    <a:pt x="3766011" y="4086007"/>
                  </a:lnTo>
                  <a:lnTo>
                    <a:pt x="3722971" y="4099391"/>
                  </a:lnTo>
                  <a:lnTo>
                    <a:pt x="3678773" y="4109979"/>
                  </a:lnTo>
                  <a:lnTo>
                    <a:pt x="3633518" y="4117669"/>
                  </a:lnTo>
                  <a:lnTo>
                    <a:pt x="3587310" y="4122358"/>
                  </a:lnTo>
                  <a:lnTo>
                    <a:pt x="3540252" y="4123944"/>
                  </a:lnTo>
                  <a:lnTo>
                    <a:pt x="687324" y="4123944"/>
                  </a:lnTo>
                  <a:lnTo>
                    <a:pt x="640265" y="4122358"/>
                  </a:lnTo>
                  <a:lnTo>
                    <a:pt x="594057" y="4117669"/>
                  </a:lnTo>
                  <a:lnTo>
                    <a:pt x="548802" y="4109979"/>
                  </a:lnTo>
                  <a:lnTo>
                    <a:pt x="504604" y="4099391"/>
                  </a:lnTo>
                  <a:lnTo>
                    <a:pt x="461564" y="4086007"/>
                  </a:lnTo>
                  <a:lnTo>
                    <a:pt x="419784" y="4069929"/>
                  </a:lnTo>
                  <a:lnTo>
                    <a:pt x="379367" y="4051260"/>
                  </a:lnTo>
                  <a:lnTo>
                    <a:pt x="340416" y="4030101"/>
                  </a:lnTo>
                  <a:lnTo>
                    <a:pt x="303032" y="4006557"/>
                  </a:lnTo>
                  <a:lnTo>
                    <a:pt x="267318" y="3980727"/>
                  </a:lnTo>
                  <a:lnTo>
                    <a:pt x="233377" y="3952717"/>
                  </a:lnTo>
                  <a:lnTo>
                    <a:pt x="201310" y="3922626"/>
                  </a:lnTo>
                  <a:lnTo>
                    <a:pt x="171221" y="3890559"/>
                  </a:lnTo>
                  <a:lnTo>
                    <a:pt x="143211" y="3856617"/>
                  </a:lnTo>
                  <a:lnTo>
                    <a:pt x="117382" y="3820902"/>
                  </a:lnTo>
                  <a:lnTo>
                    <a:pt x="93838" y="3783518"/>
                  </a:lnTo>
                  <a:lnTo>
                    <a:pt x="72681" y="3744566"/>
                  </a:lnTo>
                  <a:lnTo>
                    <a:pt x="54012" y="3704148"/>
                  </a:lnTo>
                  <a:lnTo>
                    <a:pt x="37935" y="3662368"/>
                  </a:lnTo>
                  <a:lnTo>
                    <a:pt x="24551" y="3619327"/>
                  </a:lnTo>
                  <a:lnTo>
                    <a:pt x="13963" y="3575128"/>
                  </a:lnTo>
                  <a:lnTo>
                    <a:pt x="6274" y="3529874"/>
                  </a:lnTo>
                  <a:lnTo>
                    <a:pt x="1585" y="3483666"/>
                  </a:lnTo>
                  <a:lnTo>
                    <a:pt x="0" y="3436607"/>
                  </a:lnTo>
                  <a:lnTo>
                    <a:pt x="0" y="687324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852406" y="2691460"/>
            <a:ext cx="6540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7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класс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6897" y="2935986"/>
            <a:ext cx="3757295" cy="3441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Русский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базовый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или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углубленным</a:t>
            </a:r>
            <a:r>
              <a:rPr sz="1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изучением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предмета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Два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предметов:</a:t>
            </a:r>
            <a:endParaRPr sz="1600">
              <a:latin typeface="Calibri"/>
              <a:cs typeface="Calibri"/>
            </a:endParaRPr>
          </a:p>
          <a:p>
            <a:pPr marL="12700" marR="2259965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История Обществознание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Литература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>
              <a:latin typeface="Calibri"/>
              <a:cs typeface="Calibri"/>
            </a:endParaRPr>
          </a:p>
          <a:p>
            <a:pPr marL="12700" marR="43688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География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Биология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Физика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базовая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или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физика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углубленным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изучением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предмета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Информатика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14195">
              <a:lnSpc>
                <a:spcPct val="100000"/>
              </a:lnSpc>
              <a:spcBef>
                <a:spcPts val="110"/>
              </a:spcBef>
            </a:pPr>
            <a:r>
              <a:rPr dirty="0"/>
              <a:t>ПЕРЕЧЕНЬ</a:t>
            </a:r>
            <a:r>
              <a:rPr spc="-80" dirty="0"/>
              <a:t> </a:t>
            </a:r>
            <a:r>
              <a:rPr dirty="0"/>
              <a:t>УЧЕБНЫХ</a:t>
            </a:r>
            <a:r>
              <a:rPr spc="-75" dirty="0"/>
              <a:t> </a:t>
            </a:r>
            <a:r>
              <a:rPr spc="-10" dirty="0"/>
              <a:t>ПРЕДМЕТОВ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692" y="883920"/>
            <a:ext cx="10151364" cy="2133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580631" y="1155191"/>
            <a:ext cx="4544695" cy="4148454"/>
            <a:chOff x="6580631" y="1155191"/>
            <a:chExt cx="4544695" cy="4148454"/>
          </a:xfrm>
        </p:grpSpPr>
        <p:sp>
          <p:nvSpPr>
            <p:cNvPr id="8" name="object 8"/>
            <p:cNvSpPr/>
            <p:nvPr/>
          </p:nvSpPr>
          <p:spPr>
            <a:xfrm>
              <a:off x="6592823" y="1167383"/>
              <a:ext cx="4520565" cy="4124325"/>
            </a:xfrm>
            <a:custGeom>
              <a:avLst/>
              <a:gdLst/>
              <a:ahLst/>
              <a:cxnLst/>
              <a:rect l="l" t="t" r="r" b="b"/>
              <a:pathLst>
                <a:path w="4520565" h="4124325">
                  <a:moveTo>
                    <a:pt x="3832859" y="0"/>
                  </a:moveTo>
                  <a:lnTo>
                    <a:pt x="687324" y="0"/>
                  </a:lnTo>
                  <a:lnTo>
                    <a:pt x="640265" y="1585"/>
                  </a:lnTo>
                  <a:lnTo>
                    <a:pt x="594057" y="6274"/>
                  </a:lnTo>
                  <a:lnTo>
                    <a:pt x="548802" y="13963"/>
                  </a:lnTo>
                  <a:lnTo>
                    <a:pt x="504604" y="24551"/>
                  </a:lnTo>
                  <a:lnTo>
                    <a:pt x="461564" y="37935"/>
                  </a:lnTo>
                  <a:lnTo>
                    <a:pt x="419784" y="54012"/>
                  </a:lnTo>
                  <a:lnTo>
                    <a:pt x="379367" y="72681"/>
                  </a:lnTo>
                  <a:lnTo>
                    <a:pt x="340416" y="93838"/>
                  </a:lnTo>
                  <a:lnTo>
                    <a:pt x="303032" y="117382"/>
                  </a:lnTo>
                  <a:lnTo>
                    <a:pt x="267318" y="143211"/>
                  </a:lnTo>
                  <a:lnTo>
                    <a:pt x="233377" y="171221"/>
                  </a:lnTo>
                  <a:lnTo>
                    <a:pt x="201310" y="201310"/>
                  </a:lnTo>
                  <a:lnTo>
                    <a:pt x="171221" y="233377"/>
                  </a:lnTo>
                  <a:lnTo>
                    <a:pt x="143211" y="267318"/>
                  </a:lnTo>
                  <a:lnTo>
                    <a:pt x="117382" y="303032"/>
                  </a:lnTo>
                  <a:lnTo>
                    <a:pt x="93838" y="340416"/>
                  </a:lnTo>
                  <a:lnTo>
                    <a:pt x="72681" y="379367"/>
                  </a:lnTo>
                  <a:lnTo>
                    <a:pt x="54012" y="419784"/>
                  </a:lnTo>
                  <a:lnTo>
                    <a:pt x="37935" y="461564"/>
                  </a:lnTo>
                  <a:lnTo>
                    <a:pt x="24551" y="504604"/>
                  </a:lnTo>
                  <a:lnTo>
                    <a:pt x="13963" y="548802"/>
                  </a:lnTo>
                  <a:lnTo>
                    <a:pt x="6274" y="594057"/>
                  </a:lnTo>
                  <a:lnTo>
                    <a:pt x="1585" y="640265"/>
                  </a:lnTo>
                  <a:lnTo>
                    <a:pt x="0" y="687324"/>
                  </a:lnTo>
                  <a:lnTo>
                    <a:pt x="0" y="3436620"/>
                  </a:lnTo>
                  <a:lnTo>
                    <a:pt x="1585" y="3483678"/>
                  </a:lnTo>
                  <a:lnTo>
                    <a:pt x="6274" y="3529886"/>
                  </a:lnTo>
                  <a:lnTo>
                    <a:pt x="13963" y="3575141"/>
                  </a:lnTo>
                  <a:lnTo>
                    <a:pt x="24551" y="3619339"/>
                  </a:lnTo>
                  <a:lnTo>
                    <a:pt x="37935" y="3662379"/>
                  </a:lnTo>
                  <a:lnTo>
                    <a:pt x="54012" y="3704159"/>
                  </a:lnTo>
                  <a:lnTo>
                    <a:pt x="72681" y="3744576"/>
                  </a:lnTo>
                  <a:lnTo>
                    <a:pt x="93838" y="3783527"/>
                  </a:lnTo>
                  <a:lnTo>
                    <a:pt x="117382" y="3820911"/>
                  </a:lnTo>
                  <a:lnTo>
                    <a:pt x="143211" y="3856625"/>
                  </a:lnTo>
                  <a:lnTo>
                    <a:pt x="171221" y="3890566"/>
                  </a:lnTo>
                  <a:lnTo>
                    <a:pt x="201310" y="3922633"/>
                  </a:lnTo>
                  <a:lnTo>
                    <a:pt x="233377" y="3952722"/>
                  </a:lnTo>
                  <a:lnTo>
                    <a:pt x="267318" y="3980732"/>
                  </a:lnTo>
                  <a:lnTo>
                    <a:pt x="303032" y="4006561"/>
                  </a:lnTo>
                  <a:lnTo>
                    <a:pt x="340416" y="4030105"/>
                  </a:lnTo>
                  <a:lnTo>
                    <a:pt x="379367" y="4051262"/>
                  </a:lnTo>
                  <a:lnTo>
                    <a:pt x="419784" y="4069931"/>
                  </a:lnTo>
                  <a:lnTo>
                    <a:pt x="461564" y="4086008"/>
                  </a:lnTo>
                  <a:lnTo>
                    <a:pt x="504604" y="4099392"/>
                  </a:lnTo>
                  <a:lnTo>
                    <a:pt x="548802" y="4109980"/>
                  </a:lnTo>
                  <a:lnTo>
                    <a:pt x="594057" y="4117669"/>
                  </a:lnTo>
                  <a:lnTo>
                    <a:pt x="640265" y="4122358"/>
                  </a:lnTo>
                  <a:lnTo>
                    <a:pt x="687324" y="4123943"/>
                  </a:lnTo>
                  <a:lnTo>
                    <a:pt x="3832859" y="4123943"/>
                  </a:lnTo>
                  <a:lnTo>
                    <a:pt x="3879918" y="4122358"/>
                  </a:lnTo>
                  <a:lnTo>
                    <a:pt x="3926126" y="4117669"/>
                  </a:lnTo>
                  <a:lnTo>
                    <a:pt x="3971381" y="4109980"/>
                  </a:lnTo>
                  <a:lnTo>
                    <a:pt x="4015579" y="4099392"/>
                  </a:lnTo>
                  <a:lnTo>
                    <a:pt x="4058619" y="4086008"/>
                  </a:lnTo>
                  <a:lnTo>
                    <a:pt x="4100399" y="4069931"/>
                  </a:lnTo>
                  <a:lnTo>
                    <a:pt x="4140816" y="4051262"/>
                  </a:lnTo>
                  <a:lnTo>
                    <a:pt x="4179767" y="4030105"/>
                  </a:lnTo>
                  <a:lnTo>
                    <a:pt x="4217151" y="4006561"/>
                  </a:lnTo>
                  <a:lnTo>
                    <a:pt x="4252865" y="3980732"/>
                  </a:lnTo>
                  <a:lnTo>
                    <a:pt x="4286806" y="3952722"/>
                  </a:lnTo>
                  <a:lnTo>
                    <a:pt x="4318873" y="3922633"/>
                  </a:lnTo>
                  <a:lnTo>
                    <a:pt x="4348962" y="3890566"/>
                  </a:lnTo>
                  <a:lnTo>
                    <a:pt x="4376972" y="3856625"/>
                  </a:lnTo>
                  <a:lnTo>
                    <a:pt x="4402801" y="3820911"/>
                  </a:lnTo>
                  <a:lnTo>
                    <a:pt x="4426345" y="3783527"/>
                  </a:lnTo>
                  <a:lnTo>
                    <a:pt x="4447502" y="3744576"/>
                  </a:lnTo>
                  <a:lnTo>
                    <a:pt x="4466171" y="3704159"/>
                  </a:lnTo>
                  <a:lnTo>
                    <a:pt x="4482248" y="3662379"/>
                  </a:lnTo>
                  <a:lnTo>
                    <a:pt x="4495632" y="3619339"/>
                  </a:lnTo>
                  <a:lnTo>
                    <a:pt x="4506220" y="3575141"/>
                  </a:lnTo>
                  <a:lnTo>
                    <a:pt x="4513909" y="3529886"/>
                  </a:lnTo>
                  <a:lnTo>
                    <a:pt x="4518598" y="3483678"/>
                  </a:lnTo>
                  <a:lnTo>
                    <a:pt x="4520183" y="3436620"/>
                  </a:lnTo>
                  <a:lnTo>
                    <a:pt x="4520183" y="687324"/>
                  </a:lnTo>
                  <a:lnTo>
                    <a:pt x="4518598" y="640265"/>
                  </a:lnTo>
                  <a:lnTo>
                    <a:pt x="4513909" y="594057"/>
                  </a:lnTo>
                  <a:lnTo>
                    <a:pt x="4506220" y="548802"/>
                  </a:lnTo>
                  <a:lnTo>
                    <a:pt x="4495632" y="504604"/>
                  </a:lnTo>
                  <a:lnTo>
                    <a:pt x="4482248" y="461564"/>
                  </a:lnTo>
                  <a:lnTo>
                    <a:pt x="4466171" y="419784"/>
                  </a:lnTo>
                  <a:lnTo>
                    <a:pt x="4447502" y="379367"/>
                  </a:lnTo>
                  <a:lnTo>
                    <a:pt x="4426345" y="340416"/>
                  </a:lnTo>
                  <a:lnTo>
                    <a:pt x="4402801" y="303032"/>
                  </a:lnTo>
                  <a:lnTo>
                    <a:pt x="4376972" y="267318"/>
                  </a:lnTo>
                  <a:lnTo>
                    <a:pt x="4348962" y="233377"/>
                  </a:lnTo>
                  <a:lnTo>
                    <a:pt x="4318873" y="201310"/>
                  </a:lnTo>
                  <a:lnTo>
                    <a:pt x="4286806" y="171221"/>
                  </a:lnTo>
                  <a:lnTo>
                    <a:pt x="4252865" y="143211"/>
                  </a:lnTo>
                  <a:lnTo>
                    <a:pt x="4217151" y="117382"/>
                  </a:lnTo>
                  <a:lnTo>
                    <a:pt x="4179767" y="93838"/>
                  </a:lnTo>
                  <a:lnTo>
                    <a:pt x="4140816" y="72681"/>
                  </a:lnTo>
                  <a:lnTo>
                    <a:pt x="4100399" y="54012"/>
                  </a:lnTo>
                  <a:lnTo>
                    <a:pt x="4058619" y="37935"/>
                  </a:lnTo>
                  <a:lnTo>
                    <a:pt x="4015579" y="24551"/>
                  </a:lnTo>
                  <a:lnTo>
                    <a:pt x="3971381" y="13963"/>
                  </a:lnTo>
                  <a:lnTo>
                    <a:pt x="3926126" y="6274"/>
                  </a:lnTo>
                  <a:lnTo>
                    <a:pt x="3879918" y="1585"/>
                  </a:lnTo>
                  <a:lnTo>
                    <a:pt x="38328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2823" y="1167383"/>
              <a:ext cx="4520565" cy="4124325"/>
            </a:xfrm>
            <a:custGeom>
              <a:avLst/>
              <a:gdLst/>
              <a:ahLst/>
              <a:cxnLst/>
              <a:rect l="l" t="t" r="r" b="b"/>
              <a:pathLst>
                <a:path w="4520565" h="4124325">
                  <a:moveTo>
                    <a:pt x="0" y="687324"/>
                  </a:moveTo>
                  <a:lnTo>
                    <a:pt x="1585" y="640265"/>
                  </a:lnTo>
                  <a:lnTo>
                    <a:pt x="6274" y="594057"/>
                  </a:lnTo>
                  <a:lnTo>
                    <a:pt x="13963" y="548802"/>
                  </a:lnTo>
                  <a:lnTo>
                    <a:pt x="24551" y="504604"/>
                  </a:lnTo>
                  <a:lnTo>
                    <a:pt x="37935" y="461564"/>
                  </a:lnTo>
                  <a:lnTo>
                    <a:pt x="54012" y="419784"/>
                  </a:lnTo>
                  <a:lnTo>
                    <a:pt x="72681" y="379367"/>
                  </a:lnTo>
                  <a:lnTo>
                    <a:pt x="93838" y="340416"/>
                  </a:lnTo>
                  <a:lnTo>
                    <a:pt x="117382" y="303032"/>
                  </a:lnTo>
                  <a:lnTo>
                    <a:pt x="143211" y="267318"/>
                  </a:lnTo>
                  <a:lnTo>
                    <a:pt x="171221" y="233377"/>
                  </a:lnTo>
                  <a:lnTo>
                    <a:pt x="201310" y="201310"/>
                  </a:lnTo>
                  <a:lnTo>
                    <a:pt x="233377" y="171221"/>
                  </a:lnTo>
                  <a:lnTo>
                    <a:pt x="267318" y="143211"/>
                  </a:lnTo>
                  <a:lnTo>
                    <a:pt x="303032" y="117382"/>
                  </a:lnTo>
                  <a:lnTo>
                    <a:pt x="340416" y="93838"/>
                  </a:lnTo>
                  <a:lnTo>
                    <a:pt x="379367" y="72681"/>
                  </a:lnTo>
                  <a:lnTo>
                    <a:pt x="419784" y="54012"/>
                  </a:lnTo>
                  <a:lnTo>
                    <a:pt x="461564" y="37935"/>
                  </a:lnTo>
                  <a:lnTo>
                    <a:pt x="504604" y="24551"/>
                  </a:lnTo>
                  <a:lnTo>
                    <a:pt x="548802" y="13963"/>
                  </a:lnTo>
                  <a:lnTo>
                    <a:pt x="594057" y="6274"/>
                  </a:lnTo>
                  <a:lnTo>
                    <a:pt x="640265" y="1585"/>
                  </a:lnTo>
                  <a:lnTo>
                    <a:pt x="687324" y="0"/>
                  </a:lnTo>
                  <a:lnTo>
                    <a:pt x="3832859" y="0"/>
                  </a:lnTo>
                  <a:lnTo>
                    <a:pt x="3879918" y="1585"/>
                  </a:lnTo>
                  <a:lnTo>
                    <a:pt x="3926126" y="6274"/>
                  </a:lnTo>
                  <a:lnTo>
                    <a:pt x="3971381" y="13963"/>
                  </a:lnTo>
                  <a:lnTo>
                    <a:pt x="4015579" y="24551"/>
                  </a:lnTo>
                  <a:lnTo>
                    <a:pt x="4058619" y="37935"/>
                  </a:lnTo>
                  <a:lnTo>
                    <a:pt x="4100399" y="54012"/>
                  </a:lnTo>
                  <a:lnTo>
                    <a:pt x="4140816" y="72681"/>
                  </a:lnTo>
                  <a:lnTo>
                    <a:pt x="4179767" y="93838"/>
                  </a:lnTo>
                  <a:lnTo>
                    <a:pt x="4217151" y="117382"/>
                  </a:lnTo>
                  <a:lnTo>
                    <a:pt x="4252865" y="143211"/>
                  </a:lnTo>
                  <a:lnTo>
                    <a:pt x="4286806" y="171221"/>
                  </a:lnTo>
                  <a:lnTo>
                    <a:pt x="4318873" y="201310"/>
                  </a:lnTo>
                  <a:lnTo>
                    <a:pt x="4348962" y="233377"/>
                  </a:lnTo>
                  <a:lnTo>
                    <a:pt x="4376972" y="267318"/>
                  </a:lnTo>
                  <a:lnTo>
                    <a:pt x="4402801" y="303032"/>
                  </a:lnTo>
                  <a:lnTo>
                    <a:pt x="4426345" y="340416"/>
                  </a:lnTo>
                  <a:lnTo>
                    <a:pt x="4447502" y="379367"/>
                  </a:lnTo>
                  <a:lnTo>
                    <a:pt x="4466171" y="419784"/>
                  </a:lnTo>
                  <a:lnTo>
                    <a:pt x="4482248" y="461564"/>
                  </a:lnTo>
                  <a:lnTo>
                    <a:pt x="4495632" y="504604"/>
                  </a:lnTo>
                  <a:lnTo>
                    <a:pt x="4506220" y="548802"/>
                  </a:lnTo>
                  <a:lnTo>
                    <a:pt x="4513909" y="594057"/>
                  </a:lnTo>
                  <a:lnTo>
                    <a:pt x="4518598" y="640265"/>
                  </a:lnTo>
                  <a:lnTo>
                    <a:pt x="4520183" y="687324"/>
                  </a:lnTo>
                  <a:lnTo>
                    <a:pt x="4520183" y="3436620"/>
                  </a:lnTo>
                  <a:lnTo>
                    <a:pt x="4518598" y="3483678"/>
                  </a:lnTo>
                  <a:lnTo>
                    <a:pt x="4513909" y="3529886"/>
                  </a:lnTo>
                  <a:lnTo>
                    <a:pt x="4506220" y="3575141"/>
                  </a:lnTo>
                  <a:lnTo>
                    <a:pt x="4495632" y="3619339"/>
                  </a:lnTo>
                  <a:lnTo>
                    <a:pt x="4482248" y="3662379"/>
                  </a:lnTo>
                  <a:lnTo>
                    <a:pt x="4466171" y="3704159"/>
                  </a:lnTo>
                  <a:lnTo>
                    <a:pt x="4447502" y="3744576"/>
                  </a:lnTo>
                  <a:lnTo>
                    <a:pt x="4426345" y="3783527"/>
                  </a:lnTo>
                  <a:lnTo>
                    <a:pt x="4402801" y="3820911"/>
                  </a:lnTo>
                  <a:lnTo>
                    <a:pt x="4376972" y="3856625"/>
                  </a:lnTo>
                  <a:lnTo>
                    <a:pt x="4348962" y="3890566"/>
                  </a:lnTo>
                  <a:lnTo>
                    <a:pt x="4318873" y="3922633"/>
                  </a:lnTo>
                  <a:lnTo>
                    <a:pt x="4286806" y="3952722"/>
                  </a:lnTo>
                  <a:lnTo>
                    <a:pt x="4252865" y="3980732"/>
                  </a:lnTo>
                  <a:lnTo>
                    <a:pt x="4217151" y="4006561"/>
                  </a:lnTo>
                  <a:lnTo>
                    <a:pt x="4179767" y="4030105"/>
                  </a:lnTo>
                  <a:lnTo>
                    <a:pt x="4140816" y="4051262"/>
                  </a:lnTo>
                  <a:lnTo>
                    <a:pt x="4100399" y="4069931"/>
                  </a:lnTo>
                  <a:lnTo>
                    <a:pt x="4058619" y="4086008"/>
                  </a:lnTo>
                  <a:lnTo>
                    <a:pt x="4015579" y="4099392"/>
                  </a:lnTo>
                  <a:lnTo>
                    <a:pt x="3971381" y="4109980"/>
                  </a:lnTo>
                  <a:lnTo>
                    <a:pt x="3926126" y="4117669"/>
                  </a:lnTo>
                  <a:lnTo>
                    <a:pt x="3879918" y="4122358"/>
                  </a:lnTo>
                  <a:lnTo>
                    <a:pt x="3832859" y="4123943"/>
                  </a:lnTo>
                  <a:lnTo>
                    <a:pt x="687324" y="4123943"/>
                  </a:lnTo>
                  <a:lnTo>
                    <a:pt x="640265" y="4122358"/>
                  </a:lnTo>
                  <a:lnTo>
                    <a:pt x="594057" y="4117669"/>
                  </a:lnTo>
                  <a:lnTo>
                    <a:pt x="548802" y="4109980"/>
                  </a:lnTo>
                  <a:lnTo>
                    <a:pt x="504604" y="4099392"/>
                  </a:lnTo>
                  <a:lnTo>
                    <a:pt x="461564" y="4086008"/>
                  </a:lnTo>
                  <a:lnTo>
                    <a:pt x="419784" y="4069931"/>
                  </a:lnTo>
                  <a:lnTo>
                    <a:pt x="379367" y="4051262"/>
                  </a:lnTo>
                  <a:lnTo>
                    <a:pt x="340416" y="4030105"/>
                  </a:lnTo>
                  <a:lnTo>
                    <a:pt x="303032" y="4006561"/>
                  </a:lnTo>
                  <a:lnTo>
                    <a:pt x="267318" y="3980732"/>
                  </a:lnTo>
                  <a:lnTo>
                    <a:pt x="233377" y="3952722"/>
                  </a:lnTo>
                  <a:lnTo>
                    <a:pt x="201310" y="3922633"/>
                  </a:lnTo>
                  <a:lnTo>
                    <a:pt x="171221" y="3890566"/>
                  </a:lnTo>
                  <a:lnTo>
                    <a:pt x="143211" y="3856625"/>
                  </a:lnTo>
                  <a:lnTo>
                    <a:pt x="117382" y="3820911"/>
                  </a:lnTo>
                  <a:lnTo>
                    <a:pt x="93838" y="3783527"/>
                  </a:lnTo>
                  <a:lnTo>
                    <a:pt x="72681" y="3744576"/>
                  </a:lnTo>
                  <a:lnTo>
                    <a:pt x="54012" y="3704159"/>
                  </a:lnTo>
                  <a:lnTo>
                    <a:pt x="37935" y="3662379"/>
                  </a:lnTo>
                  <a:lnTo>
                    <a:pt x="24551" y="3619339"/>
                  </a:lnTo>
                  <a:lnTo>
                    <a:pt x="13963" y="3575141"/>
                  </a:lnTo>
                  <a:lnTo>
                    <a:pt x="6274" y="3529886"/>
                  </a:lnTo>
                  <a:lnTo>
                    <a:pt x="1585" y="3483678"/>
                  </a:lnTo>
                  <a:lnTo>
                    <a:pt x="0" y="3436620"/>
                  </a:lnTo>
                  <a:lnTo>
                    <a:pt x="0" y="687324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57238" y="1250442"/>
            <a:ext cx="3325495" cy="2954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6563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10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класс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Русский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Математика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Два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предметов:</a:t>
            </a:r>
            <a:endParaRPr sz="1600" dirty="0">
              <a:latin typeface="Calibri"/>
              <a:cs typeface="Calibri"/>
            </a:endParaRPr>
          </a:p>
          <a:p>
            <a:pPr marL="12700" marR="18288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История Обществознание Литература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</a:t>
            </a:r>
            <a:endParaRPr sz="1600" dirty="0">
              <a:latin typeface="Calibri"/>
              <a:cs typeface="Calibri"/>
            </a:endParaRPr>
          </a:p>
          <a:p>
            <a:pPr marL="12700" marR="2420620">
              <a:lnSpc>
                <a:spcPct val="100000"/>
              </a:lnSpc>
            </a:pP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География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Химия Физика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50975" y="1127760"/>
            <a:ext cx="4566285" cy="4130040"/>
            <a:chOff x="950975" y="1127760"/>
            <a:chExt cx="4566285" cy="4130040"/>
          </a:xfrm>
        </p:grpSpPr>
        <p:sp>
          <p:nvSpPr>
            <p:cNvPr id="12" name="object 12"/>
            <p:cNvSpPr/>
            <p:nvPr/>
          </p:nvSpPr>
          <p:spPr>
            <a:xfrm>
              <a:off x="963167" y="1139952"/>
              <a:ext cx="4541520" cy="4105910"/>
            </a:xfrm>
            <a:custGeom>
              <a:avLst/>
              <a:gdLst/>
              <a:ahLst/>
              <a:cxnLst/>
              <a:rect l="l" t="t" r="r" b="b"/>
              <a:pathLst>
                <a:path w="4541520" h="4105910">
                  <a:moveTo>
                    <a:pt x="3857244" y="0"/>
                  </a:moveTo>
                  <a:lnTo>
                    <a:pt x="684276" y="0"/>
                  </a:lnTo>
                  <a:lnTo>
                    <a:pt x="635407" y="1717"/>
                  </a:lnTo>
                  <a:lnTo>
                    <a:pt x="587467" y="6794"/>
                  </a:lnTo>
                  <a:lnTo>
                    <a:pt x="540569" y="15113"/>
                  </a:lnTo>
                  <a:lnTo>
                    <a:pt x="494831" y="26560"/>
                  </a:lnTo>
                  <a:lnTo>
                    <a:pt x="450367" y="41018"/>
                  </a:lnTo>
                  <a:lnTo>
                    <a:pt x="407293" y="58372"/>
                  </a:lnTo>
                  <a:lnTo>
                    <a:pt x="365726" y="78505"/>
                  </a:lnTo>
                  <a:lnTo>
                    <a:pt x="325781" y="101303"/>
                  </a:lnTo>
                  <a:lnTo>
                    <a:pt x="287574" y="126650"/>
                  </a:lnTo>
                  <a:lnTo>
                    <a:pt x="251221" y="154429"/>
                  </a:lnTo>
                  <a:lnTo>
                    <a:pt x="216837" y="184525"/>
                  </a:lnTo>
                  <a:lnTo>
                    <a:pt x="184538" y="216822"/>
                  </a:lnTo>
                  <a:lnTo>
                    <a:pt x="154441" y="251205"/>
                  </a:lnTo>
                  <a:lnTo>
                    <a:pt x="126660" y="287558"/>
                  </a:lnTo>
                  <a:lnTo>
                    <a:pt x="101312" y="325764"/>
                  </a:lnTo>
                  <a:lnTo>
                    <a:pt x="78513" y="365709"/>
                  </a:lnTo>
                  <a:lnTo>
                    <a:pt x="58377" y="407277"/>
                  </a:lnTo>
                  <a:lnTo>
                    <a:pt x="41022" y="450351"/>
                  </a:lnTo>
                  <a:lnTo>
                    <a:pt x="26563" y="494817"/>
                  </a:lnTo>
                  <a:lnTo>
                    <a:pt x="15115" y="540558"/>
                  </a:lnTo>
                  <a:lnTo>
                    <a:pt x="6795" y="587458"/>
                  </a:lnTo>
                  <a:lnTo>
                    <a:pt x="1718" y="635403"/>
                  </a:lnTo>
                  <a:lnTo>
                    <a:pt x="0" y="684276"/>
                  </a:lnTo>
                  <a:lnTo>
                    <a:pt x="0" y="3421379"/>
                  </a:lnTo>
                  <a:lnTo>
                    <a:pt x="1718" y="3470252"/>
                  </a:lnTo>
                  <a:lnTo>
                    <a:pt x="6795" y="3518197"/>
                  </a:lnTo>
                  <a:lnTo>
                    <a:pt x="15115" y="3565097"/>
                  </a:lnTo>
                  <a:lnTo>
                    <a:pt x="26563" y="3610838"/>
                  </a:lnTo>
                  <a:lnTo>
                    <a:pt x="41022" y="3655304"/>
                  </a:lnTo>
                  <a:lnTo>
                    <a:pt x="58377" y="3698378"/>
                  </a:lnTo>
                  <a:lnTo>
                    <a:pt x="78513" y="3739946"/>
                  </a:lnTo>
                  <a:lnTo>
                    <a:pt x="101312" y="3779891"/>
                  </a:lnTo>
                  <a:lnTo>
                    <a:pt x="126660" y="3818097"/>
                  </a:lnTo>
                  <a:lnTo>
                    <a:pt x="154441" y="3854450"/>
                  </a:lnTo>
                  <a:lnTo>
                    <a:pt x="184538" y="3888833"/>
                  </a:lnTo>
                  <a:lnTo>
                    <a:pt x="216837" y="3921130"/>
                  </a:lnTo>
                  <a:lnTo>
                    <a:pt x="251221" y="3951226"/>
                  </a:lnTo>
                  <a:lnTo>
                    <a:pt x="287574" y="3979005"/>
                  </a:lnTo>
                  <a:lnTo>
                    <a:pt x="325781" y="4004352"/>
                  </a:lnTo>
                  <a:lnTo>
                    <a:pt x="365726" y="4027150"/>
                  </a:lnTo>
                  <a:lnTo>
                    <a:pt x="407293" y="4047283"/>
                  </a:lnTo>
                  <a:lnTo>
                    <a:pt x="450367" y="4064637"/>
                  </a:lnTo>
                  <a:lnTo>
                    <a:pt x="494831" y="4079095"/>
                  </a:lnTo>
                  <a:lnTo>
                    <a:pt x="540569" y="4090542"/>
                  </a:lnTo>
                  <a:lnTo>
                    <a:pt x="587467" y="4098861"/>
                  </a:lnTo>
                  <a:lnTo>
                    <a:pt x="635407" y="4103938"/>
                  </a:lnTo>
                  <a:lnTo>
                    <a:pt x="684276" y="4105656"/>
                  </a:lnTo>
                  <a:lnTo>
                    <a:pt x="3857244" y="4105656"/>
                  </a:lnTo>
                  <a:lnTo>
                    <a:pt x="3906116" y="4103938"/>
                  </a:lnTo>
                  <a:lnTo>
                    <a:pt x="3954061" y="4098861"/>
                  </a:lnTo>
                  <a:lnTo>
                    <a:pt x="4000961" y="4090542"/>
                  </a:lnTo>
                  <a:lnTo>
                    <a:pt x="4046702" y="4079095"/>
                  </a:lnTo>
                  <a:lnTo>
                    <a:pt x="4091168" y="4064637"/>
                  </a:lnTo>
                  <a:lnTo>
                    <a:pt x="4134242" y="4047283"/>
                  </a:lnTo>
                  <a:lnTo>
                    <a:pt x="4175810" y="4027150"/>
                  </a:lnTo>
                  <a:lnTo>
                    <a:pt x="4215755" y="4004352"/>
                  </a:lnTo>
                  <a:lnTo>
                    <a:pt x="4253961" y="3979005"/>
                  </a:lnTo>
                  <a:lnTo>
                    <a:pt x="4290314" y="3951226"/>
                  </a:lnTo>
                  <a:lnTo>
                    <a:pt x="4324697" y="3921130"/>
                  </a:lnTo>
                  <a:lnTo>
                    <a:pt x="4356994" y="3888833"/>
                  </a:lnTo>
                  <a:lnTo>
                    <a:pt x="4387090" y="3854450"/>
                  </a:lnTo>
                  <a:lnTo>
                    <a:pt x="4414869" y="3818097"/>
                  </a:lnTo>
                  <a:lnTo>
                    <a:pt x="4440216" y="3779891"/>
                  </a:lnTo>
                  <a:lnTo>
                    <a:pt x="4463014" y="3739946"/>
                  </a:lnTo>
                  <a:lnTo>
                    <a:pt x="4483147" y="3698378"/>
                  </a:lnTo>
                  <a:lnTo>
                    <a:pt x="4500501" y="3655304"/>
                  </a:lnTo>
                  <a:lnTo>
                    <a:pt x="4514959" y="3610838"/>
                  </a:lnTo>
                  <a:lnTo>
                    <a:pt x="4526406" y="3565097"/>
                  </a:lnTo>
                  <a:lnTo>
                    <a:pt x="4534725" y="3518197"/>
                  </a:lnTo>
                  <a:lnTo>
                    <a:pt x="4539802" y="3470252"/>
                  </a:lnTo>
                  <a:lnTo>
                    <a:pt x="4541520" y="3421379"/>
                  </a:lnTo>
                  <a:lnTo>
                    <a:pt x="4541520" y="684276"/>
                  </a:lnTo>
                  <a:lnTo>
                    <a:pt x="4539802" y="635403"/>
                  </a:lnTo>
                  <a:lnTo>
                    <a:pt x="4534725" y="587458"/>
                  </a:lnTo>
                  <a:lnTo>
                    <a:pt x="4526406" y="540558"/>
                  </a:lnTo>
                  <a:lnTo>
                    <a:pt x="4514959" y="494817"/>
                  </a:lnTo>
                  <a:lnTo>
                    <a:pt x="4500501" y="450351"/>
                  </a:lnTo>
                  <a:lnTo>
                    <a:pt x="4483147" y="407277"/>
                  </a:lnTo>
                  <a:lnTo>
                    <a:pt x="4463014" y="365709"/>
                  </a:lnTo>
                  <a:lnTo>
                    <a:pt x="4440216" y="325764"/>
                  </a:lnTo>
                  <a:lnTo>
                    <a:pt x="4414869" y="287558"/>
                  </a:lnTo>
                  <a:lnTo>
                    <a:pt x="4387090" y="251205"/>
                  </a:lnTo>
                  <a:lnTo>
                    <a:pt x="4356994" y="216822"/>
                  </a:lnTo>
                  <a:lnTo>
                    <a:pt x="4324697" y="184525"/>
                  </a:lnTo>
                  <a:lnTo>
                    <a:pt x="4290314" y="154429"/>
                  </a:lnTo>
                  <a:lnTo>
                    <a:pt x="4253961" y="126650"/>
                  </a:lnTo>
                  <a:lnTo>
                    <a:pt x="4215755" y="101303"/>
                  </a:lnTo>
                  <a:lnTo>
                    <a:pt x="4175810" y="78505"/>
                  </a:lnTo>
                  <a:lnTo>
                    <a:pt x="4134242" y="58372"/>
                  </a:lnTo>
                  <a:lnTo>
                    <a:pt x="4091168" y="41018"/>
                  </a:lnTo>
                  <a:lnTo>
                    <a:pt x="4046702" y="26560"/>
                  </a:lnTo>
                  <a:lnTo>
                    <a:pt x="4000961" y="15113"/>
                  </a:lnTo>
                  <a:lnTo>
                    <a:pt x="3954061" y="6794"/>
                  </a:lnTo>
                  <a:lnTo>
                    <a:pt x="3906116" y="1717"/>
                  </a:lnTo>
                  <a:lnTo>
                    <a:pt x="385724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3167" y="1139952"/>
              <a:ext cx="4541520" cy="4105910"/>
            </a:xfrm>
            <a:custGeom>
              <a:avLst/>
              <a:gdLst/>
              <a:ahLst/>
              <a:cxnLst/>
              <a:rect l="l" t="t" r="r" b="b"/>
              <a:pathLst>
                <a:path w="4541520" h="4105910">
                  <a:moveTo>
                    <a:pt x="0" y="684276"/>
                  </a:moveTo>
                  <a:lnTo>
                    <a:pt x="1718" y="635403"/>
                  </a:lnTo>
                  <a:lnTo>
                    <a:pt x="6795" y="587458"/>
                  </a:lnTo>
                  <a:lnTo>
                    <a:pt x="15115" y="540558"/>
                  </a:lnTo>
                  <a:lnTo>
                    <a:pt x="26563" y="494817"/>
                  </a:lnTo>
                  <a:lnTo>
                    <a:pt x="41022" y="450351"/>
                  </a:lnTo>
                  <a:lnTo>
                    <a:pt x="58377" y="407277"/>
                  </a:lnTo>
                  <a:lnTo>
                    <a:pt x="78513" y="365709"/>
                  </a:lnTo>
                  <a:lnTo>
                    <a:pt x="101312" y="325764"/>
                  </a:lnTo>
                  <a:lnTo>
                    <a:pt x="126660" y="287558"/>
                  </a:lnTo>
                  <a:lnTo>
                    <a:pt x="154441" y="251205"/>
                  </a:lnTo>
                  <a:lnTo>
                    <a:pt x="184538" y="216822"/>
                  </a:lnTo>
                  <a:lnTo>
                    <a:pt x="216837" y="184525"/>
                  </a:lnTo>
                  <a:lnTo>
                    <a:pt x="251221" y="154429"/>
                  </a:lnTo>
                  <a:lnTo>
                    <a:pt x="287574" y="126650"/>
                  </a:lnTo>
                  <a:lnTo>
                    <a:pt x="325781" y="101303"/>
                  </a:lnTo>
                  <a:lnTo>
                    <a:pt x="365726" y="78505"/>
                  </a:lnTo>
                  <a:lnTo>
                    <a:pt x="407293" y="58372"/>
                  </a:lnTo>
                  <a:lnTo>
                    <a:pt x="450367" y="41018"/>
                  </a:lnTo>
                  <a:lnTo>
                    <a:pt x="494831" y="26560"/>
                  </a:lnTo>
                  <a:lnTo>
                    <a:pt x="540569" y="15113"/>
                  </a:lnTo>
                  <a:lnTo>
                    <a:pt x="587467" y="6794"/>
                  </a:lnTo>
                  <a:lnTo>
                    <a:pt x="635407" y="1717"/>
                  </a:lnTo>
                  <a:lnTo>
                    <a:pt x="684276" y="0"/>
                  </a:lnTo>
                  <a:lnTo>
                    <a:pt x="3857244" y="0"/>
                  </a:lnTo>
                  <a:lnTo>
                    <a:pt x="3906116" y="1717"/>
                  </a:lnTo>
                  <a:lnTo>
                    <a:pt x="3954061" y="6794"/>
                  </a:lnTo>
                  <a:lnTo>
                    <a:pt x="4000961" y="15113"/>
                  </a:lnTo>
                  <a:lnTo>
                    <a:pt x="4046702" y="26560"/>
                  </a:lnTo>
                  <a:lnTo>
                    <a:pt x="4091168" y="41018"/>
                  </a:lnTo>
                  <a:lnTo>
                    <a:pt x="4134242" y="58372"/>
                  </a:lnTo>
                  <a:lnTo>
                    <a:pt x="4175810" y="78505"/>
                  </a:lnTo>
                  <a:lnTo>
                    <a:pt x="4215755" y="101303"/>
                  </a:lnTo>
                  <a:lnTo>
                    <a:pt x="4253961" y="126650"/>
                  </a:lnTo>
                  <a:lnTo>
                    <a:pt x="4290314" y="154429"/>
                  </a:lnTo>
                  <a:lnTo>
                    <a:pt x="4324697" y="184525"/>
                  </a:lnTo>
                  <a:lnTo>
                    <a:pt x="4356994" y="216822"/>
                  </a:lnTo>
                  <a:lnTo>
                    <a:pt x="4387090" y="251205"/>
                  </a:lnTo>
                  <a:lnTo>
                    <a:pt x="4414869" y="287558"/>
                  </a:lnTo>
                  <a:lnTo>
                    <a:pt x="4440216" y="325764"/>
                  </a:lnTo>
                  <a:lnTo>
                    <a:pt x="4463014" y="365709"/>
                  </a:lnTo>
                  <a:lnTo>
                    <a:pt x="4483147" y="407277"/>
                  </a:lnTo>
                  <a:lnTo>
                    <a:pt x="4500501" y="450351"/>
                  </a:lnTo>
                  <a:lnTo>
                    <a:pt x="4514959" y="494817"/>
                  </a:lnTo>
                  <a:lnTo>
                    <a:pt x="4526406" y="540558"/>
                  </a:lnTo>
                  <a:lnTo>
                    <a:pt x="4534725" y="587458"/>
                  </a:lnTo>
                  <a:lnTo>
                    <a:pt x="4539802" y="635403"/>
                  </a:lnTo>
                  <a:lnTo>
                    <a:pt x="4541520" y="684276"/>
                  </a:lnTo>
                  <a:lnTo>
                    <a:pt x="4541520" y="3421379"/>
                  </a:lnTo>
                  <a:lnTo>
                    <a:pt x="4539802" y="3470252"/>
                  </a:lnTo>
                  <a:lnTo>
                    <a:pt x="4534725" y="3518197"/>
                  </a:lnTo>
                  <a:lnTo>
                    <a:pt x="4526406" y="3565097"/>
                  </a:lnTo>
                  <a:lnTo>
                    <a:pt x="4514959" y="3610838"/>
                  </a:lnTo>
                  <a:lnTo>
                    <a:pt x="4500501" y="3655304"/>
                  </a:lnTo>
                  <a:lnTo>
                    <a:pt x="4483147" y="3698378"/>
                  </a:lnTo>
                  <a:lnTo>
                    <a:pt x="4463014" y="3739946"/>
                  </a:lnTo>
                  <a:lnTo>
                    <a:pt x="4440216" y="3779891"/>
                  </a:lnTo>
                  <a:lnTo>
                    <a:pt x="4414869" y="3818097"/>
                  </a:lnTo>
                  <a:lnTo>
                    <a:pt x="4387090" y="3854450"/>
                  </a:lnTo>
                  <a:lnTo>
                    <a:pt x="4356994" y="3888833"/>
                  </a:lnTo>
                  <a:lnTo>
                    <a:pt x="4324697" y="3921130"/>
                  </a:lnTo>
                  <a:lnTo>
                    <a:pt x="4290314" y="3951226"/>
                  </a:lnTo>
                  <a:lnTo>
                    <a:pt x="4253961" y="3979005"/>
                  </a:lnTo>
                  <a:lnTo>
                    <a:pt x="4215755" y="4004352"/>
                  </a:lnTo>
                  <a:lnTo>
                    <a:pt x="4175810" y="4027150"/>
                  </a:lnTo>
                  <a:lnTo>
                    <a:pt x="4134242" y="4047283"/>
                  </a:lnTo>
                  <a:lnTo>
                    <a:pt x="4091168" y="4064637"/>
                  </a:lnTo>
                  <a:lnTo>
                    <a:pt x="4046702" y="4079095"/>
                  </a:lnTo>
                  <a:lnTo>
                    <a:pt x="4000961" y="4090542"/>
                  </a:lnTo>
                  <a:lnTo>
                    <a:pt x="3954061" y="4098861"/>
                  </a:lnTo>
                  <a:lnTo>
                    <a:pt x="3906116" y="4103938"/>
                  </a:lnTo>
                  <a:lnTo>
                    <a:pt x="3857244" y="4105656"/>
                  </a:lnTo>
                  <a:lnTo>
                    <a:pt x="684276" y="4105656"/>
                  </a:lnTo>
                  <a:lnTo>
                    <a:pt x="635407" y="4103938"/>
                  </a:lnTo>
                  <a:lnTo>
                    <a:pt x="587467" y="4098861"/>
                  </a:lnTo>
                  <a:lnTo>
                    <a:pt x="540569" y="4090542"/>
                  </a:lnTo>
                  <a:lnTo>
                    <a:pt x="494831" y="4079095"/>
                  </a:lnTo>
                  <a:lnTo>
                    <a:pt x="450367" y="4064637"/>
                  </a:lnTo>
                  <a:lnTo>
                    <a:pt x="407293" y="4047283"/>
                  </a:lnTo>
                  <a:lnTo>
                    <a:pt x="365726" y="4027150"/>
                  </a:lnTo>
                  <a:lnTo>
                    <a:pt x="325781" y="4004352"/>
                  </a:lnTo>
                  <a:lnTo>
                    <a:pt x="287574" y="3979005"/>
                  </a:lnTo>
                  <a:lnTo>
                    <a:pt x="251221" y="3951226"/>
                  </a:lnTo>
                  <a:lnTo>
                    <a:pt x="216837" y="3921130"/>
                  </a:lnTo>
                  <a:lnTo>
                    <a:pt x="184538" y="3888833"/>
                  </a:lnTo>
                  <a:lnTo>
                    <a:pt x="154441" y="3854450"/>
                  </a:lnTo>
                  <a:lnTo>
                    <a:pt x="126660" y="3818097"/>
                  </a:lnTo>
                  <a:lnTo>
                    <a:pt x="101312" y="3779891"/>
                  </a:lnTo>
                  <a:lnTo>
                    <a:pt x="78513" y="3739946"/>
                  </a:lnTo>
                  <a:lnTo>
                    <a:pt x="58377" y="3698378"/>
                  </a:lnTo>
                  <a:lnTo>
                    <a:pt x="41022" y="3655304"/>
                  </a:lnTo>
                  <a:lnTo>
                    <a:pt x="26563" y="3610838"/>
                  </a:lnTo>
                  <a:lnTo>
                    <a:pt x="15115" y="3565097"/>
                  </a:lnTo>
                  <a:lnTo>
                    <a:pt x="6795" y="3518197"/>
                  </a:lnTo>
                  <a:lnTo>
                    <a:pt x="1718" y="3470252"/>
                  </a:lnTo>
                  <a:lnTo>
                    <a:pt x="0" y="3421379"/>
                  </a:lnTo>
                  <a:lnTo>
                    <a:pt x="0" y="684276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58620">
              <a:lnSpc>
                <a:spcPct val="100000"/>
              </a:lnSpc>
              <a:spcBef>
                <a:spcPts val="110"/>
              </a:spcBef>
            </a:pPr>
            <a:r>
              <a:rPr dirty="0"/>
              <a:t>8 </a:t>
            </a:r>
            <a:r>
              <a:rPr spc="-10" dirty="0"/>
              <a:t>класс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Calibri"/>
                <a:cs typeface="Calibri"/>
              </a:rPr>
              <a:t>Русский</a:t>
            </a:r>
            <a:r>
              <a:rPr b="0" spc="-80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язык</a:t>
            </a:r>
          </a:p>
          <a:p>
            <a:pPr marL="12700">
              <a:lnSpc>
                <a:spcPct val="100000"/>
              </a:lnSpc>
            </a:pPr>
            <a:r>
              <a:rPr b="0" spc="-10" dirty="0">
                <a:latin typeface="Calibri"/>
                <a:cs typeface="Calibri"/>
              </a:rPr>
              <a:t>Математика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базовый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или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математика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с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10" dirty="0">
                <a:latin typeface="Calibri"/>
                <a:cs typeface="Calibri"/>
              </a:rPr>
              <a:t>углубленным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изучением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предмета</a:t>
            </a:r>
          </a:p>
          <a:p>
            <a:pPr marL="12700">
              <a:lnSpc>
                <a:spcPct val="100000"/>
              </a:lnSpc>
            </a:pPr>
            <a:r>
              <a:rPr dirty="0"/>
              <a:t>Два</a:t>
            </a:r>
            <a:r>
              <a:rPr spc="-20" dirty="0"/>
              <a:t> </a:t>
            </a:r>
            <a:r>
              <a:rPr dirty="0"/>
              <a:t>из</a:t>
            </a:r>
            <a:r>
              <a:rPr spc="-35" dirty="0"/>
              <a:t> </a:t>
            </a:r>
            <a:r>
              <a:rPr spc="-10" dirty="0"/>
              <a:t>предметов:</a:t>
            </a:r>
          </a:p>
          <a:p>
            <a:pPr marL="12700" marR="2100580">
              <a:lnSpc>
                <a:spcPct val="100000"/>
              </a:lnSpc>
            </a:pPr>
            <a:r>
              <a:rPr b="0" spc="-10" dirty="0">
                <a:latin typeface="Calibri"/>
                <a:cs typeface="Calibri"/>
              </a:rPr>
              <a:t>История Обществознание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Литература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Иностранный</a:t>
            </a:r>
            <a:r>
              <a:rPr b="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001F5F"/>
                </a:solidFill>
                <a:latin typeface="Calibri"/>
                <a:cs typeface="Calibri"/>
              </a:rPr>
              <a:t>язык</a:t>
            </a:r>
          </a:p>
          <a:p>
            <a:pPr marL="12700" marR="437515">
              <a:lnSpc>
                <a:spcPct val="100000"/>
              </a:lnSpc>
              <a:spcBef>
                <a:spcPts val="5"/>
              </a:spcBef>
            </a:pP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(английский,</a:t>
            </a:r>
            <a:r>
              <a:rPr b="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немецкий,</a:t>
            </a:r>
            <a:r>
              <a:rPr b="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французский) </a:t>
            </a:r>
            <a:r>
              <a:rPr b="0" spc="-10" dirty="0">
                <a:latin typeface="Calibri"/>
                <a:cs typeface="Calibri"/>
              </a:rPr>
              <a:t>География</a:t>
            </a:r>
          </a:p>
          <a:p>
            <a:pPr marL="12700" marR="2926715">
              <a:lnSpc>
                <a:spcPct val="100000"/>
              </a:lnSpc>
            </a:pPr>
            <a:r>
              <a:rPr b="0" spc="-10" dirty="0">
                <a:latin typeface="Calibri"/>
                <a:cs typeface="Calibri"/>
              </a:rPr>
              <a:t>Биология Химия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Calibri"/>
                <a:cs typeface="Calibri"/>
              </a:rPr>
              <a:t>Физика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базовая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или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физика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с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углубленным</a:t>
            </a:r>
          </a:p>
          <a:p>
            <a:pPr marL="12700" marR="1913889">
              <a:lnSpc>
                <a:spcPct val="100000"/>
              </a:lnSpc>
              <a:spcBef>
                <a:spcPts val="5"/>
              </a:spcBef>
            </a:pPr>
            <a:r>
              <a:rPr b="0" dirty="0">
                <a:latin typeface="Calibri"/>
                <a:cs typeface="Calibri"/>
              </a:rPr>
              <a:t>изучением</a:t>
            </a:r>
            <a:r>
              <a:rPr b="0" spc="-9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предмета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Информатика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3084" y="224993"/>
            <a:ext cx="52755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" dirty="0"/>
              <a:t>ПОДГОТОВКА</a:t>
            </a:r>
            <a:r>
              <a:rPr spc="-85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ПРОВЕДЕНИЕ</a:t>
            </a:r>
            <a:r>
              <a:rPr spc="-85" dirty="0"/>
              <a:t> </a:t>
            </a:r>
            <a:r>
              <a:rPr spc="-25" dirty="0"/>
              <a:t>ВПР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603" y="932688"/>
            <a:ext cx="10151364" cy="213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176" y="2755392"/>
            <a:ext cx="204215" cy="2042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887" y="2209800"/>
            <a:ext cx="204215" cy="2042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176" y="3840479"/>
            <a:ext cx="204215" cy="2042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887" y="3246120"/>
            <a:ext cx="204215" cy="2042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83944" y="1350645"/>
            <a:ext cx="9757410" cy="294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04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На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официальном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сайте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ФГБУ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«ФИОКО»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разделе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«Навигатор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ОКО»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«Навигатор</a:t>
            </a:r>
            <a:r>
              <a:rPr sz="1800" u="sng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ВПР</a:t>
            </a:r>
            <a:r>
              <a:rPr sz="18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в</a:t>
            </a:r>
            <a:r>
              <a:rPr sz="18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ОО»</a:t>
            </a:r>
            <a:r>
              <a:rPr sz="18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(https://fioco.ru/nav-</a:t>
            </a:r>
            <a:r>
              <a:rPr sz="1800" spc="-10" dirty="0">
                <a:latin typeface="Calibri"/>
                <a:cs typeface="Calibri"/>
              </a:rPr>
              <a:t>vpr-</a:t>
            </a:r>
            <a:r>
              <a:rPr sz="1800" dirty="0">
                <a:latin typeface="Calibri"/>
                <a:cs typeface="Calibri"/>
              </a:rPr>
              <a:t>oo)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размещены: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нормативные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документы</a:t>
            </a:r>
            <a:r>
              <a:rPr sz="18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ВПР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методические</a:t>
            </a:r>
            <a:r>
              <a:rPr sz="18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материалы</a:t>
            </a:r>
            <a:r>
              <a:rPr sz="1800" u="sng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по</a:t>
            </a:r>
            <a:r>
              <a:rPr sz="1800" u="sng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проведению</a:t>
            </a:r>
            <a:r>
              <a:rPr sz="18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ВПР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образцы</a:t>
            </a:r>
            <a:r>
              <a:rPr sz="1800" u="sng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и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описания</a:t>
            </a:r>
            <a:r>
              <a:rPr sz="1800" u="sng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проверочных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работ</a:t>
            </a:r>
            <a:r>
              <a:rPr sz="18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для</a:t>
            </a:r>
            <a:r>
              <a:rPr sz="1800" u="sng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проведения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ВПР</a:t>
            </a:r>
            <a:r>
              <a:rPr sz="1800" u="sng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в</a:t>
            </a:r>
            <a:r>
              <a:rPr sz="18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2025</a:t>
            </a:r>
            <a:r>
              <a:rPr sz="1800" u="sng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году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перечень</a:t>
            </a: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учебных</a:t>
            </a:r>
            <a:r>
              <a:rPr sz="1800" u="sng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изданий</a:t>
            </a:r>
            <a:r>
              <a:rPr sz="1800" u="sng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по</a:t>
            </a:r>
            <a:r>
              <a:rPr sz="1800" u="sng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тематике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ВПР,</a:t>
            </a:r>
            <a:r>
              <a:rPr sz="18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прошедших</a:t>
            </a:r>
            <a:r>
              <a:rPr sz="1800" u="sng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экспертизу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и</a:t>
            </a:r>
            <a:r>
              <a:rPr sz="1800" u="sng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получивших</a:t>
            </a:r>
            <a:r>
              <a:rPr sz="1800" u="sng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положительную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экспертную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оценку</a:t>
            </a:r>
            <a:r>
              <a:rPr sz="1800" u="sng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ФГБУ</a:t>
            </a:r>
            <a:r>
              <a:rPr sz="1800" u="sng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«ФИОКО»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3084" y="224993"/>
            <a:ext cx="52755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" dirty="0"/>
              <a:t>ПОДГОТОВКА</a:t>
            </a:r>
            <a:r>
              <a:rPr spc="-85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ПРОВЕДЕНИЕ</a:t>
            </a:r>
            <a:r>
              <a:rPr spc="-85" dirty="0"/>
              <a:t> </a:t>
            </a:r>
            <a:r>
              <a:rPr spc="-25" dirty="0"/>
              <a:t>ВПР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603" y="932688"/>
            <a:ext cx="10151364" cy="2133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37370"/>
              </p:ext>
            </p:extLst>
          </p:nvPr>
        </p:nvGraphicFramePr>
        <p:xfrm>
          <a:off x="404113" y="1519555"/>
          <a:ext cx="10915650" cy="3712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4245"/>
                <a:gridCol w="7431405"/>
              </a:tblGrid>
              <a:tr h="554355">
                <a:tc>
                  <a:txBody>
                    <a:bodyPr/>
                    <a:lstStyle/>
                    <a:p>
                      <a:pPr marR="348615" algn="ctr">
                        <a:lnSpc>
                          <a:spcPts val="171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ПОРЯДОК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ПЛАН-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ГРАФИК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9890">
                        <a:lnSpc>
                          <a:spcPts val="171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порядок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проведения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ВПР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план-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график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проведения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ВПР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209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5052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ИНСТРУКТИВНЫЕ</a:t>
                      </a:r>
                      <a:r>
                        <a:rPr sz="1800" b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МАТЕРИАЛЫ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75640" indent="-285750">
                        <a:lnSpc>
                          <a:spcPct val="100000"/>
                        </a:lnSpc>
                        <a:spcBef>
                          <a:spcPts val="225"/>
                        </a:spcBef>
                        <a:buFont typeface="Wingdings"/>
                        <a:buChar char=""/>
                        <a:tabLst>
                          <a:tab pos="67564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региональных/муниципальных</a:t>
                      </a:r>
                      <a:r>
                        <a:rPr sz="1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координаторов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76275" indent="-28638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676275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ответственных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организаторов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ОО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75640" indent="-28575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67564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организаторов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аудитории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75640" indent="-28575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67564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экспертов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проверке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работ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/>
                </a:tc>
              </a:tr>
              <a:tr h="194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34798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ТЕХНИЧЕСКАЯ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ПОДДЕРЖКА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98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консультирование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режиме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вопрос-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ответ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«Форум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технической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поддержки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ВПР»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ГИС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ФИС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ОКО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 marR="10306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техническая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поддержка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во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проведения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ВПР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работает круглосуточно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консультирование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региональных/муниципальных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координаторов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и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ответственных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организаторов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ОО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электронной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почте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технической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9890">
                        <a:lnSpc>
                          <a:spcPts val="21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поддержки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vprhelp@fioco.ru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/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0855" y="2584704"/>
            <a:ext cx="204215" cy="20726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855" y="1524000"/>
            <a:ext cx="204215" cy="2042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855" y="5440679"/>
            <a:ext cx="204215" cy="2042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00855" y="3916679"/>
            <a:ext cx="204215" cy="2072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9894" y="235457"/>
            <a:ext cx="81686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СПЕЦИАЛИСТЫ,</a:t>
            </a:r>
            <a:r>
              <a:rPr spc="-70" dirty="0"/>
              <a:t> </a:t>
            </a:r>
            <a:r>
              <a:rPr spc="-10" dirty="0"/>
              <a:t>УЧАСТВУЮЩИЕ</a:t>
            </a:r>
            <a:r>
              <a:rPr spc="-70" dirty="0"/>
              <a:t> </a:t>
            </a:r>
            <a:r>
              <a:rPr dirty="0"/>
              <a:t>В</a:t>
            </a:r>
            <a:r>
              <a:rPr spc="-35" dirty="0"/>
              <a:t> </a:t>
            </a:r>
            <a:r>
              <a:rPr dirty="0"/>
              <a:t>ПРОВЕДЕНИИ</a:t>
            </a:r>
            <a:r>
              <a:rPr spc="-90" dirty="0"/>
              <a:t> </a:t>
            </a:r>
            <a:r>
              <a:rPr spc="-25" dirty="0"/>
              <a:t>ВПР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32405" y="1265377"/>
            <a:ext cx="268541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20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уровне</a:t>
            </a:r>
            <a:r>
              <a:rPr sz="20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субъекта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Российской</a:t>
            </a:r>
            <a:r>
              <a:rPr sz="20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Федерации</a:t>
            </a:r>
            <a:r>
              <a:rPr sz="2000" spc="-1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5176" y="2197465"/>
            <a:ext cx="3066415" cy="66548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95"/>
              </a:spcBef>
              <a:buFont typeface="Wingdings"/>
              <a:buChar char=""/>
              <a:tabLst>
                <a:tab pos="298450" algn="l"/>
              </a:tabLst>
            </a:pPr>
            <a:r>
              <a:rPr sz="1600" spc="-10" dirty="0">
                <a:latin typeface="Calibri"/>
                <a:cs typeface="Calibri"/>
              </a:rPr>
              <a:t>Региональный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координатор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Муниципальные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координаторы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667" y="1178509"/>
            <a:ext cx="349567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 уровне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образовательной</a:t>
            </a:r>
            <a:r>
              <a:rPr sz="20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организации</a:t>
            </a:r>
            <a:r>
              <a:rPr sz="2000" spc="-1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76390" y="2171557"/>
            <a:ext cx="3199765" cy="13061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95"/>
              </a:spcBef>
              <a:buFont typeface="Wingdings"/>
              <a:buChar char=""/>
              <a:tabLst>
                <a:tab pos="298450" algn="l"/>
              </a:tabLst>
            </a:pPr>
            <a:r>
              <a:rPr sz="1600" dirty="0">
                <a:latin typeface="Calibri"/>
                <a:cs typeface="Calibri"/>
              </a:rPr>
              <a:t>Ответственный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организатор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ОО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Организаторы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аудитории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600" spc="-20" dirty="0">
                <a:latin typeface="Calibri"/>
                <a:cs typeface="Calibri"/>
              </a:rPr>
              <a:t>Технический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специалист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Эксперты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проверке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работ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11350" y="4556886"/>
            <a:ext cx="931545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Инструктивные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материалы</a:t>
            </a:r>
            <a:r>
              <a:rPr sz="20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проведению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ВПР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всех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специалистов, </a:t>
            </a:r>
            <a:r>
              <a:rPr sz="2000" spc="-10" dirty="0">
                <a:latin typeface="Calibri"/>
                <a:cs typeface="Calibri"/>
              </a:rPr>
              <a:t>участвующих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в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подготовке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проведении </a:t>
            </a:r>
            <a:r>
              <a:rPr sz="2000" spc="-50" dirty="0">
                <a:latin typeface="Calibri"/>
                <a:cs typeface="Calibri"/>
              </a:rPr>
              <a:t>ВПР,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публикуются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0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ГИС</a:t>
            </a:r>
            <a:r>
              <a:rPr sz="20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ФИС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ОКО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603" y="932688"/>
            <a:ext cx="10151364" cy="21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55445">
              <a:lnSpc>
                <a:spcPct val="100000"/>
              </a:lnSpc>
              <a:spcBef>
                <a:spcPts val="110"/>
              </a:spcBef>
            </a:pPr>
            <a:r>
              <a:rPr spc="-50" dirty="0"/>
              <a:t>ВПР,</a:t>
            </a:r>
            <a:r>
              <a:rPr spc="-95" dirty="0"/>
              <a:t> </a:t>
            </a:r>
            <a:r>
              <a:rPr dirty="0"/>
              <a:t>СОСТОЯЩИЕ</a:t>
            </a:r>
            <a:r>
              <a:rPr spc="-60" dirty="0"/>
              <a:t> </a:t>
            </a:r>
            <a:r>
              <a:rPr dirty="0"/>
              <a:t>ИЗ</a:t>
            </a:r>
            <a:r>
              <a:rPr spc="-70" dirty="0"/>
              <a:t> </a:t>
            </a:r>
            <a:r>
              <a:rPr dirty="0"/>
              <a:t>ДВУХ</a:t>
            </a:r>
            <a:r>
              <a:rPr spc="-80" dirty="0"/>
              <a:t> </a:t>
            </a:r>
            <a:r>
              <a:rPr spc="-10" dirty="0"/>
              <a:t>ЧАСТЕЙ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692" y="890016"/>
            <a:ext cx="10151364" cy="2133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63167" y="1990344"/>
            <a:ext cx="4657725" cy="1125220"/>
          </a:xfrm>
          <a:custGeom>
            <a:avLst/>
            <a:gdLst/>
            <a:ahLst/>
            <a:cxnLst/>
            <a:rect l="l" t="t" r="r" b="b"/>
            <a:pathLst>
              <a:path w="4657725" h="1125220">
                <a:moveTo>
                  <a:pt x="4469892" y="0"/>
                </a:moveTo>
                <a:lnTo>
                  <a:pt x="187451" y="0"/>
                </a:lnTo>
                <a:lnTo>
                  <a:pt x="137618" y="6697"/>
                </a:lnTo>
                <a:lnTo>
                  <a:pt x="92839" y="25597"/>
                </a:lnTo>
                <a:lnTo>
                  <a:pt x="54902" y="54911"/>
                </a:lnTo>
                <a:lnTo>
                  <a:pt x="25591" y="92851"/>
                </a:lnTo>
                <a:lnTo>
                  <a:pt x="6695" y="137627"/>
                </a:lnTo>
                <a:lnTo>
                  <a:pt x="0" y="187451"/>
                </a:lnTo>
                <a:lnTo>
                  <a:pt x="0" y="937259"/>
                </a:lnTo>
                <a:lnTo>
                  <a:pt x="6695" y="987084"/>
                </a:lnTo>
                <a:lnTo>
                  <a:pt x="25591" y="1031860"/>
                </a:lnTo>
                <a:lnTo>
                  <a:pt x="54902" y="1069800"/>
                </a:lnTo>
                <a:lnTo>
                  <a:pt x="92839" y="1099114"/>
                </a:lnTo>
                <a:lnTo>
                  <a:pt x="137618" y="1118014"/>
                </a:lnTo>
                <a:lnTo>
                  <a:pt x="187451" y="1124711"/>
                </a:lnTo>
                <a:lnTo>
                  <a:pt x="4469892" y="1124711"/>
                </a:lnTo>
                <a:lnTo>
                  <a:pt x="4519716" y="1118014"/>
                </a:lnTo>
                <a:lnTo>
                  <a:pt x="4564492" y="1099114"/>
                </a:lnTo>
                <a:lnTo>
                  <a:pt x="4602432" y="1069800"/>
                </a:lnTo>
                <a:lnTo>
                  <a:pt x="4631746" y="1031860"/>
                </a:lnTo>
                <a:lnTo>
                  <a:pt x="4650646" y="987084"/>
                </a:lnTo>
                <a:lnTo>
                  <a:pt x="4657344" y="937259"/>
                </a:lnTo>
                <a:lnTo>
                  <a:pt x="4657344" y="187451"/>
                </a:lnTo>
                <a:lnTo>
                  <a:pt x="4650646" y="137627"/>
                </a:lnTo>
                <a:lnTo>
                  <a:pt x="4631746" y="92851"/>
                </a:lnTo>
                <a:lnTo>
                  <a:pt x="4602432" y="54911"/>
                </a:lnTo>
                <a:lnTo>
                  <a:pt x="4564492" y="25597"/>
                </a:lnTo>
                <a:lnTo>
                  <a:pt x="4519716" y="6697"/>
                </a:lnTo>
                <a:lnTo>
                  <a:pt x="4469892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33043" y="2037663"/>
            <a:ext cx="4313555" cy="1003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Calibri"/>
                <a:cs typeface="Calibri"/>
              </a:rPr>
              <a:t>Работы,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рассчитанные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 урока,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состоят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из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двух </a:t>
            </a:r>
            <a:r>
              <a:rPr sz="1600" dirty="0">
                <a:latin typeface="Calibri"/>
                <a:cs typeface="Calibri"/>
              </a:rPr>
              <a:t>частей.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Задания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первой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второй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части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могут выполняться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один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день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перерывом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менее </a:t>
            </a:r>
            <a:r>
              <a:rPr sz="1600" dirty="0">
                <a:latin typeface="Calibri"/>
                <a:cs typeface="Calibri"/>
              </a:rPr>
              <a:t>10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минут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или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разные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дни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96311" y="3697223"/>
            <a:ext cx="7019925" cy="1122045"/>
          </a:xfrm>
          <a:custGeom>
            <a:avLst/>
            <a:gdLst/>
            <a:ahLst/>
            <a:cxnLst/>
            <a:rect l="l" t="t" r="r" b="b"/>
            <a:pathLst>
              <a:path w="7019925" h="1122045">
                <a:moveTo>
                  <a:pt x="6832600" y="0"/>
                </a:moveTo>
                <a:lnTo>
                  <a:pt x="186944" y="0"/>
                </a:lnTo>
                <a:lnTo>
                  <a:pt x="137245" y="6677"/>
                </a:lnTo>
                <a:lnTo>
                  <a:pt x="92587" y="25522"/>
                </a:lnTo>
                <a:lnTo>
                  <a:pt x="54752" y="54752"/>
                </a:lnTo>
                <a:lnTo>
                  <a:pt x="25522" y="92587"/>
                </a:lnTo>
                <a:lnTo>
                  <a:pt x="6677" y="137245"/>
                </a:lnTo>
                <a:lnTo>
                  <a:pt x="0" y="186944"/>
                </a:lnTo>
                <a:lnTo>
                  <a:pt x="0" y="934719"/>
                </a:lnTo>
                <a:lnTo>
                  <a:pt x="6677" y="984418"/>
                </a:lnTo>
                <a:lnTo>
                  <a:pt x="25522" y="1029076"/>
                </a:lnTo>
                <a:lnTo>
                  <a:pt x="54752" y="1066911"/>
                </a:lnTo>
                <a:lnTo>
                  <a:pt x="92587" y="1096141"/>
                </a:lnTo>
                <a:lnTo>
                  <a:pt x="137245" y="1114986"/>
                </a:lnTo>
                <a:lnTo>
                  <a:pt x="186944" y="1121664"/>
                </a:lnTo>
                <a:lnTo>
                  <a:pt x="6832600" y="1121664"/>
                </a:lnTo>
                <a:lnTo>
                  <a:pt x="6882298" y="1114986"/>
                </a:lnTo>
                <a:lnTo>
                  <a:pt x="6926956" y="1096141"/>
                </a:lnTo>
                <a:lnTo>
                  <a:pt x="6964791" y="1066911"/>
                </a:lnTo>
                <a:lnTo>
                  <a:pt x="6994021" y="1029076"/>
                </a:lnTo>
                <a:lnTo>
                  <a:pt x="7012866" y="984418"/>
                </a:lnTo>
                <a:lnTo>
                  <a:pt x="7019544" y="934719"/>
                </a:lnTo>
                <a:lnTo>
                  <a:pt x="7019544" y="186944"/>
                </a:lnTo>
                <a:lnTo>
                  <a:pt x="7012866" y="137245"/>
                </a:lnTo>
                <a:lnTo>
                  <a:pt x="6994021" y="92587"/>
                </a:lnTo>
                <a:lnTo>
                  <a:pt x="6964791" y="54752"/>
                </a:lnTo>
                <a:lnTo>
                  <a:pt x="6926956" y="25522"/>
                </a:lnTo>
                <a:lnTo>
                  <a:pt x="6882298" y="6677"/>
                </a:lnTo>
                <a:lnTo>
                  <a:pt x="68326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17063" y="3743960"/>
            <a:ext cx="617664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Calibri"/>
                <a:cs typeface="Calibri"/>
              </a:rPr>
              <a:t>При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выполнении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проверочных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работ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бумажном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носителе,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каждому </a:t>
            </a:r>
            <a:r>
              <a:rPr sz="1600" dirty="0">
                <a:latin typeface="Calibri"/>
                <a:cs typeface="Calibri"/>
              </a:rPr>
              <a:t>участнику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выдается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один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пятизначный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код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на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все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работы.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При</a:t>
            </a:r>
            <a:r>
              <a:rPr sz="1600" spc="-10" dirty="0">
                <a:latin typeface="Calibri"/>
                <a:cs typeface="Calibri"/>
              </a:rPr>
              <a:t> выполнении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проверочных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работ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10" dirty="0">
                <a:latin typeface="Calibri"/>
                <a:cs typeface="Calibri"/>
              </a:rPr>
              <a:t> использованием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компьютера,</a:t>
            </a:r>
            <a:endParaRPr sz="16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реквизиты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доступа</a:t>
            </a:r>
            <a:r>
              <a:rPr sz="1600" b="1" spc="-10" dirty="0">
                <a:latin typeface="Calibri"/>
                <a:cs typeface="Calibri"/>
              </a:rPr>
              <a:t> участников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выдаются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на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обе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части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55664" y="1981200"/>
            <a:ext cx="4657725" cy="1125220"/>
          </a:xfrm>
          <a:custGeom>
            <a:avLst/>
            <a:gdLst/>
            <a:ahLst/>
            <a:cxnLst/>
            <a:rect l="l" t="t" r="r" b="b"/>
            <a:pathLst>
              <a:path w="4657725" h="1125220">
                <a:moveTo>
                  <a:pt x="4469892" y="0"/>
                </a:moveTo>
                <a:lnTo>
                  <a:pt x="187452" y="0"/>
                </a:lnTo>
                <a:lnTo>
                  <a:pt x="137627" y="6697"/>
                </a:lnTo>
                <a:lnTo>
                  <a:pt x="92851" y="25597"/>
                </a:lnTo>
                <a:lnTo>
                  <a:pt x="54911" y="54911"/>
                </a:lnTo>
                <a:lnTo>
                  <a:pt x="25597" y="92851"/>
                </a:lnTo>
                <a:lnTo>
                  <a:pt x="6697" y="137627"/>
                </a:lnTo>
                <a:lnTo>
                  <a:pt x="0" y="187451"/>
                </a:lnTo>
                <a:lnTo>
                  <a:pt x="0" y="937260"/>
                </a:lnTo>
                <a:lnTo>
                  <a:pt x="6697" y="987084"/>
                </a:lnTo>
                <a:lnTo>
                  <a:pt x="25597" y="1031860"/>
                </a:lnTo>
                <a:lnTo>
                  <a:pt x="54911" y="1069800"/>
                </a:lnTo>
                <a:lnTo>
                  <a:pt x="92851" y="1099114"/>
                </a:lnTo>
                <a:lnTo>
                  <a:pt x="137627" y="1118014"/>
                </a:lnTo>
                <a:lnTo>
                  <a:pt x="187452" y="1124712"/>
                </a:lnTo>
                <a:lnTo>
                  <a:pt x="4469892" y="1124712"/>
                </a:lnTo>
                <a:lnTo>
                  <a:pt x="4519716" y="1118014"/>
                </a:lnTo>
                <a:lnTo>
                  <a:pt x="4564492" y="1099114"/>
                </a:lnTo>
                <a:lnTo>
                  <a:pt x="4602432" y="1069800"/>
                </a:lnTo>
                <a:lnTo>
                  <a:pt x="4631746" y="1031860"/>
                </a:lnTo>
                <a:lnTo>
                  <a:pt x="4650646" y="987084"/>
                </a:lnTo>
                <a:lnTo>
                  <a:pt x="4657344" y="937260"/>
                </a:lnTo>
                <a:lnTo>
                  <a:pt x="4657344" y="187451"/>
                </a:lnTo>
                <a:lnTo>
                  <a:pt x="4650646" y="137627"/>
                </a:lnTo>
                <a:lnTo>
                  <a:pt x="4631746" y="92851"/>
                </a:lnTo>
                <a:lnTo>
                  <a:pt x="4602432" y="54911"/>
                </a:lnTo>
                <a:lnTo>
                  <a:pt x="4564492" y="25597"/>
                </a:lnTo>
                <a:lnTo>
                  <a:pt x="4519716" y="6697"/>
                </a:lnTo>
                <a:lnTo>
                  <a:pt x="4469892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64857" y="2028570"/>
            <a:ext cx="384175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600" spc="-20" dirty="0">
                <a:latin typeface="Calibri"/>
                <a:cs typeface="Calibri"/>
              </a:rPr>
              <a:t>Результаты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работ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участников,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выполнивших только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одну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часть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(первую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или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вторую),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не </a:t>
            </a:r>
            <a:r>
              <a:rPr sz="1600" b="1" spc="-10" dirty="0">
                <a:latin typeface="Calibri"/>
                <a:cs typeface="Calibri"/>
              </a:rPr>
              <a:t>учитываются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при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обработке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и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не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предоставляются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разделе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«Аналитика»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ВПР</a:t>
            </a:r>
            <a:r>
              <a:rPr spc="-40" dirty="0"/>
              <a:t> </a:t>
            </a:r>
            <a:r>
              <a:rPr dirty="0"/>
              <a:t>ПО</a:t>
            </a:r>
            <a:r>
              <a:rPr spc="-55" dirty="0"/>
              <a:t> </a:t>
            </a:r>
            <a:r>
              <a:rPr spc="-25" dirty="0"/>
              <a:t>ПРЕДМЕТАМ</a:t>
            </a:r>
            <a:r>
              <a:rPr spc="-60" dirty="0"/>
              <a:t> </a:t>
            </a:r>
            <a:r>
              <a:rPr dirty="0"/>
              <a:t>НА</a:t>
            </a:r>
            <a:r>
              <a:rPr spc="-20" dirty="0"/>
              <a:t> </a:t>
            </a:r>
            <a:r>
              <a:rPr dirty="0"/>
              <a:t>ОСНОВЕ</a:t>
            </a:r>
            <a:r>
              <a:rPr spc="-50" dirty="0"/>
              <a:t> </a:t>
            </a:r>
            <a:r>
              <a:rPr dirty="0"/>
              <a:t>СЛУЧАЙНОГО</a:t>
            </a:r>
            <a:r>
              <a:rPr spc="-55" dirty="0"/>
              <a:t> </a:t>
            </a:r>
            <a:r>
              <a:rPr spc="-10" dirty="0"/>
              <a:t>ВЫБОРА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1415" y="1286383"/>
            <a:ext cx="9881235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08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ВПР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предметам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основе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случайного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выбора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предметы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распределяются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по </a:t>
            </a:r>
            <a:r>
              <a:rPr sz="1800" spc="-10" dirty="0">
                <a:latin typeface="Calibri"/>
                <a:cs typeface="Calibri"/>
              </a:rPr>
              <a:t>группам:</a:t>
            </a:r>
            <a:endParaRPr sz="1800">
              <a:latin typeface="Calibri"/>
              <a:cs typeface="Calibri"/>
            </a:endParaRPr>
          </a:p>
          <a:p>
            <a:pPr marL="688975" indent="-225425">
              <a:lnSpc>
                <a:spcPct val="100000"/>
              </a:lnSpc>
              <a:spcBef>
                <a:spcPts val="430"/>
              </a:spcBef>
              <a:buClr>
                <a:srgbClr val="000000"/>
              </a:buClr>
              <a:buAutoNum type="arabicPeriod"/>
              <a:tabLst>
                <a:tab pos="688975" algn="l"/>
              </a:tabLst>
            </a:pP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«Группа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№1»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проверочные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работы,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состоящие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одной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части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один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урок,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более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чем</a:t>
            </a:r>
            <a:r>
              <a:rPr sz="1800" spc="-25" dirty="0">
                <a:latin typeface="Calibri"/>
                <a:cs typeface="Calibri"/>
              </a:rPr>
              <a:t> 45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минут;</a:t>
            </a:r>
            <a:endParaRPr sz="1800">
              <a:latin typeface="Calibri"/>
              <a:cs typeface="Calibri"/>
            </a:endParaRPr>
          </a:p>
          <a:p>
            <a:pPr marL="688975" indent="-22542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AutoNum type="arabicPeriod" startAt="2"/>
              <a:tabLst>
                <a:tab pos="688975" algn="l"/>
              </a:tabLst>
            </a:pP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«Группа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№2»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проверочные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работы,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состоящие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двух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частей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два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урока,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более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чем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минут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каждый.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1415" y="3755847"/>
            <a:ext cx="10302875" cy="172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Распределение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конкретных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предметов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основе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случайного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выбора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конкретным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классам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осуществляется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федеральным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организатором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463550" algn="just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Информация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распределении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конкретных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предметов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основе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случайного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выбора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конкретным</a:t>
            </a:r>
            <a:endParaRPr sz="1800">
              <a:latin typeface="Calibri"/>
              <a:cs typeface="Calibri"/>
            </a:endParaRPr>
          </a:p>
          <a:p>
            <a:pPr marL="12700" marR="288925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классам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предоставляется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один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неделю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(во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вторник)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каждый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день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следующей недели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ЛК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ГИС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ФИС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ОКО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соответствии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расписанием,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полученным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ОО,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согласно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плану-</a:t>
            </a:r>
            <a:r>
              <a:rPr sz="1800" spc="-10" dirty="0">
                <a:latin typeface="Calibri"/>
                <a:cs typeface="Calibri"/>
              </a:rPr>
              <a:t>графику проведения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ВПР.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692" y="950976"/>
            <a:ext cx="10151364" cy="21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5944" y="1319783"/>
            <a:ext cx="10205085" cy="2905125"/>
          </a:xfrm>
          <a:custGeom>
            <a:avLst/>
            <a:gdLst/>
            <a:ahLst/>
            <a:cxnLst/>
            <a:rect l="l" t="t" r="r" b="b"/>
            <a:pathLst>
              <a:path w="10205085" h="2905125">
                <a:moveTo>
                  <a:pt x="9720580" y="0"/>
                </a:moveTo>
                <a:lnTo>
                  <a:pt x="484124" y="0"/>
                </a:lnTo>
                <a:lnTo>
                  <a:pt x="437505" y="2216"/>
                </a:lnTo>
                <a:lnTo>
                  <a:pt x="392139" y="8730"/>
                </a:lnTo>
                <a:lnTo>
                  <a:pt x="348229" y="19340"/>
                </a:lnTo>
                <a:lnTo>
                  <a:pt x="305977" y="33840"/>
                </a:lnTo>
                <a:lnTo>
                  <a:pt x="265587" y="52030"/>
                </a:lnTo>
                <a:lnTo>
                  <a:pt x="227261" y="73705"/>
                </a:lnTo>
                <a:lnTo>
                  <a:pt x="191203" y="98663"/>
                </a:lnTo>
                <a:lnTo>
                  <a:pt x="157615" y="126701"/>
                </a:lnTo>
                <a:lnTo>
                  <a:pt x="126701" y="157615"/>
                </a:lnTo>
                <a:lnTo>
                  <a:pt x="98663" y="191203"/>
                </a:lnTo>
                <a:lnTo>
                  <a:pt x="73705" y="227261"/>
                </a:lnTo>
                <a:lnTo>
                  <a:pt x="52030" y="265587"/>
                </a:lnTo>
                <a:lnTo>
                  <a:pt x="33840" y="305977"/>
                </a:lnTo>
                <a:lnTo>
                  <a:pt x="19340" y="348229"/>
                </a:lnTo>
                <a:lnTo>
                  <a:pt x="8730" y="392139"/>
                </a:lnTo>
                <a:lnTo>
                  <a:pt x="2216" y="437505"/>
                </a:lnTo>
                <a:lnTo>
                  <a:pt x="0" y="484124"/>
                </a:lnTo>
                <a:lnTo>
                  <a:pt x="0" y="2420620"/>
                </a:lnTo>
                <a:lnTo>
                  <a:pt x="2216" y="2467238"/>
                </a:lnTo>
                <a:lnTo>
                  <a:pt x="8730" y="2512604"/>
                </a:lnTo>
                <a:lnTo>
                  <a:pt x="19340" y="2556514"/>
                </a:lnTo>
                <a:lnTo>
                  <a:pt x="33840" y="2598766"/>
                </a:lnTo>
                <a:lnTo>
                  <a:pt x="52030" y="2639156"/>
                </a:lnTo>
                <a:lnTo>
                  <a:pt x="73705" y="2677482"/>
                </a:lnTo>
                <a:lnTo>
                  <a:pt x="98663" y="2713540"/>
                </a:lnTo>
                <a:lnTo>
                  <a:pt x="126701" y="2747128"/>
                </a:lnTo>
                <a:lnTo>
                  <a:pt x="157615" y="2778042"/>
                </a:lnTo>
                <a:lnTo>
                  <a:pt x="191203" y="2806080"/>
                </a:lnTo>
                <a:lnTo>
                  <a:pt x="227261" y="2831038"/>
                </a:lnTo>
                <a:lnTo>
                  <a:pt x="265587" y="2852713"/>
                </a:lnTo>
                <a:lnTo>
                  <a:pt x="305977" y="2870903"/>
                </a:lnTo>
                <a:lnTo>
                  <a:pt x="348229" y="2885403"/>
                </a:lnTo>
                <a:lnTo>
                  <a:pt x="392139" y="2896013"/>
                </a:lnTo>
                <a:lnTo>
                  <a:pt x="437505" y="2902527"/>
                </a:lnTo>
                <a:lnTo>
                  <a:pt x="484124" y="2904743"/>
                </a:lnTo>
                <a:lnTo>
                  <a:pt x="9720580" y="2904743"/>
                </a:lnTo>
                <a:lnTo>
                  <a:pt x="9767198" y="2902527"/>
                </a:lnTo>
                <a:lnTo>
                  <a:pt x="9812564" y="2896013"/>
                </a:lnTo>
                <a:lnTo>
                  <a:pt x="9856474" y="2885403"/>
                </a:lnTo>
                <a:lnTo>
                  <a:pt x="9898726" y="2870903"/>
                </a:lnTo>
                <a:lnTo>
                  <a:pt x="9939116" y="2852713"/>
                </a:lnTo>
                <a:lnTo>
                  <a:pt x="9977442" y="2831038"/>
                </a:lnTo>
                <a:lnTo>
                  <a:pt x="10013500" y="2806080"/>
                </a:lnTo>
                <a:lnTo>
                  <a:pt x="10047088" y="2778042"/>
                </a:lnTo>
                <a:lnTo>
                  <a:pt x="10078002" y="2747128"/>
                </a:lnTo>
                <a:lnTo>
                  <a:pt x="10106040" y="2713540"/>
                </a:lnTo>
                <a:lnTo>
                  <a:pt x="10130998" y="2677482"/>
                </a:lnTo>
                <a:lnTo>
                  <a:pt x="10152673" y="2639156"/>
                </a:lnTo>
                <a:lnTo>
                  <a:pt x="10170863" y="2598766"/>
                </a:lnTo>
                <a:lnTo>
                  <a:pt x="10185363" y="2556514"/>
                </a:lnTo>
                <a:lnTo>
                  <a:pt x="10195973" y="2512604"/>
                </a:lnTo>
                <a:lnTo>
                  <a:pt x="10202487" y="2467238"/>
                </a:lnTo>
                <a:lnTo>
                  <a:pt x="10204704" y="2420620"/>
                </a:lnTo>
                <a:lnTo>
                  <a:pt x="10204704" y="484124"/>
                </a:lnTo>
                <a:lnTo>
                  <a:pt x="10202487" y="437505"/>
                </a:lnTo>
                <a:lnTo>
                  <a:pt x="10195973" y="392139"/>
                </a:lnTo>
                <a:lnTo>
                  <a:pt x="10185363" y="348229"/>
                </a:lnTo>
                <a:lnTo>
                  <a:pt x="10170863" y="305977"/>
                </a:lnTo>
                <a:lnTo>
                  <a:pt x="10152673" y="265587"/>
                </a:lnTo>
                <a:lnTo>
                  <a:pt x="10130998" y="227261"/>
                </a:lnTo>
                <a:lnTo>
                  <a:pt x="10106040" y="191203"/>
                </a:lnTo>
                <a:lnTo>
                  <a:pt x="10078002" y="157615"/>
                </a:lnTo>
                <a:lnTo>
                  <a:pt x="10047088" y="126701"/>
                </a:lnTo>
                <a:lnTo>
                  <a:pt x="10013500" y="98663"/>
                </a:lnTo>
                <a:lnTo>
                  <a:pt x="9977442" y="73705"/>
                </a:lnTo>
                <a:lnTo>
                  <a:pt x="9939116" y="52030"/>
                </a:lnTo>
                <a:lnTo>
                  <a:pt x="9898726" y="33840"/>
                </a:lnTo>
                <a:lnTo>
                  <a:pt x="9856474" y="19340"/>
                </a:lnTo>
                <a:lnTo>
                  <a:pt x="9812564" y="8730"/>
                </a:lnTo>
                <a:lnTo>
                  <a:pt x="9767198" y="2216"/>
                </a:lnTo>
                <a:lnTo>
                  <a:pt x="9720580" y="0"/>
                </a:lnTo>
                <a:close/>
              </a:path>
            </a:pathLst>
          </a:custGeom>
          <a:solidFill>
            <a:srgbClr val="8EB4E2">
              <a:alpha val="2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6961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00"/>
              </a:spcBef>
            </a:pPr>
            <a:r>
              <a:rPr dirty="0"/>
              <a:t>Доступ</a:t>
            </a:r>
            <a:r>
              <a:rPr spc="-40" dirty="0"/>
              <a:t> </a:t>
            </a:r>
            <a:r>
              <a:rPr dirty="0"/>
              <a:t>к</a:t>
            </a:r>
            <a:r>
              <a:rPr spc="-20" dirty="0"/>
              <a:t> </a:t>
            </a:r>
            <a:r>
              <a:rPr spc="-10" dirty="0"/>
              <a:t>скачиванию</a:t>
            </a:r>
            <a:r>
              <a:rPr spc="-65" dirty="0"/>
              <a:t> </a:t>
            </a:r>
            <a:r>
              <a:rPr spc="-10" dirty="0"/>
              <a:t>материалов</a:t>
            </a:r>
            <a:r>
              <a:rPr spc="-45" dirty="0"/>
              <a:t> </a:t>
            </a:r>
            <a:r>
              <a:rPr dirty="0"/>
              <a:t>проверочных</a:t>
            </a:r>
            <a:r>
              <a:rPr spc="-10" dirty="0"/>
              <a:t> </a:t>
            </a:r>
            <a:r>
              <a:rPr dirty="0"/>
              <a:t>работ</a:t>
            </a:r>
            <a:r>
              <a:rPr spc="-20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dirty="0"/>
              <a:t>ЛК</a:t>
            </a:r>
            <a:r>
              <a:rPr spc="-35" dirty="0"/>
              <a:t> </a:t>
            </a:r>
            <a:r>
              <a:rPr dirty="0"/>
              <a:t>ГИС</a:t>
            </a:r>
            <a:r>
              <a:rPr spc="-45" dirty="0"/>
              <a:t> </a:t>
            </a:r>
            <a:r>
              <a:rPr dirty="0"/>
              <a:t>ФИС</a:t>
            </a:r>
            <a:r>
              <a:rPr spc="-25" dirty="0"/>
              <a:t> </a:t>
            </a:r>
            <a:r>
              <a:rPr dirty="0"/>
              <a:t>ОКО</a:t>
            </a:r>
            <a:r>
              <a:rPr spc="-75" dirty="0"/>
              <a:t> </a:t>
            </a:r>
            <a:r>
              <a:rPr dirty="0"/>
              <a:t>открывается</a:t>
            </a:r>
            <a:r>
              <a:rPr spc="35" dirty="0"/>
              <a:t> </a:t>
            </a:r>
            <a:r>
              <a:rPr b="1" dirty="0">
                <a:latin typeface="Calibri"/>
                <a:cs typeface="Calibri"/>
              </a:rPr>
              <a:t>не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позднее</a:t>
            </a:r>
          </a:p>
          <a:p>
            <a:pPr marL="209550">
              <a:lnSpc>
                <a:spcPct val="100000"/>
              </a:lnSpc>
            </a:pPr>
            <a:r>
              <a:rPr b="1" dirty="0">
                <a:latin typeface="Calibri"/>
                <a:cs typeface="Calibri"/>
              </a:rPr>
              <a:t>09:00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по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местному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времени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за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два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рабочих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дня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до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даты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проведения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работы</a:t>
            </a:r>
          </a:p>
          <a:p>
            <a:pPr marL="209550">
              <a:lnSpc>
                <a:spcPct val="100000"/>
              </a:lnSpc>
              <a:spcBef>
                <a:spcPts val="2160"/>
              </a:spcBef>
            </a:pPr>
            <a:r>
              <a:rPr dirty="0"/>
              <a:t>Архивы</a:t>
            </a:r>
            <a:r>
              <a:rPr spc="-30" dirty="0"/>
              <a:t> </a:t>
            </a:r>
            <a:r>
              <a:rPr dirty="0"/>
              <a:t>с</a:t>
            </a:r>
            <a:r>
              <a:rPr spc="-45" dirty="0"/>
              <a:t> </a:t>
            </a:r>
            <a:r>
              <a:rPr dirty="0"/>
              <a:t>материалами</a:t>
            </a:r>
            <a:r>
              <a:rPr spc="-40" dirty="0"/>
              <a:t> </a:t>
            </a:r>
            <a:r>
              <a:rPr dirty="0"/>
              <a:t>проверочных</a:t>
            </a:r>
            <a:r>
              <a:rPr spc="-15" dirty="0"/>
              <a:t> </a:t>
            </a:r>
            <a:r>
              <a:rPr dirty="0"/>
              <a:t>работ</a:t>
            </a:r>
            <a:r>
              <a:rPr spc="-35" dirty="0"/>
              <a:t> </a:t>
            </a:r>
            <a:r>
              <a:rPr spc="-20" dirty="0"/>
              <a:t>будут</a:t>
            </a:r>
            <a:r>
              <a:rPr spc="-50" dirty="0"/>
              <a:t> </a:t>
            </a:r>
            <a:r>
              <a:rPr dirty="0"/>
              <a:t>доступны</a:t>
            </a:r>
            <a:r>
              <a:rPr spc="-25" dirty="0"/>
              <a:t> </a:t>
            </a:r>
            <a:r>
              <a:rPr b="1" dirty="0">
                <a:latin typeface="Calibri"/>
                <a:cs typeface="Calibri"/>
              </a:rPr>
              <a:t>в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течение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трех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рабочих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дней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после</a:t>
            </a:r>
          </a:p>
          <a:p>
            <a:pPr marL="209550">
              <a:lnSpc>
                <a:spcPct val="100000"/>
              </a:lnSpc>
            </a:pPr>
            <a:r>
              <a:rPr b="1" dirty="0">
                <a:latin typeface="Calibri"/>
                <a:cs typeface="Calibri"/>
              </a:rPr>
              <a:t>дня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проведения</a:t>
            </a:r>
          </a:p>
          <a:p>
            <a:pPr marL="209550">
              <a:lnSpc>
                <a:spcPct val="100000"/>
              </a:lnSpc>
              <a:spcBef>
                <a:spcPts val="2165"/>
              </a:spcBef>
            </a:pPr>
            <a:r>
              <a:rPr spc="-10" dirty="0"/>
              <a:t>Ответственный</a:t>
            </a:r>
            <a:r>
              <a:rPr spc="10" dirty="0"/>
              <a:t> </a:t>
            </a:r>
            <a:r>
              <a:rPr spc="-10" dirty="0"/>
              <a:t>организатор</a:t>
            </a:r>
            <a:r>
              <a:rPr spc="-45" dirty="0"/>
              <a:t> </a:t>
            </a:r>
            <a:r>
              <a:rPr dirty="0"/>
              <a:t>ОО</a:t>
            </a:r>
            <a:r>
              <a:rPr spc="-10" dirty="0"/>
              <a:t> скачивает</a:t>
            </a:r>
            <a:r>
              <a:rPr spc="-15" dirty="0"/>
              <a:t> </a:t>
            </a:r>
            <a:r>
              <a:rPr dirty="0"/>
              <a:t>архивы</a:t>
            </a:r>
            <a:r>
              <a:rPr spc="-15" dirty="0"/>
              <a:t> </a:t>
            </a:r>
            <a:r>
              <a:rPr dirty="0"/>
              <a:t>с</a:t>
            </a:r>
            <a:r>
              <a:rPr spc="-10" dirty="0"/>
              <a:t> материалами </a:t>
            </a:r>
            <a:r>
              <a:rPr dirty="0"/>
              <a:t>ВПР</a:t>
            </a:r>
            <a:r>
              <a:rPr spc="-35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ЛК</a:t>
            </a:r>
            <a:r>
              <a:rPr spc="-10" dirty="0"/>
              <a:t> </a:t>
            </a:r>
            <a:r>
              <a:rPr dirty="0"/>
              <a:t>ГИС ФИС</a:t>
            </a:r>
            <a:r>
              <a:rPr spc="-25" dirty="0"/>
              <a:t> </a:t>
            </a:r>
            <a:r>
              <a:rPr dirty="0"/>
              <a:t>ОКО</a:t>
            </a:r>
            <a:r>
              <a:rPr spc="-35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spc="-10" dirty="0"/>
              <a:t>период</a:t>
            </a:r>
          </a:p>
          <a:p>
            <a:pPr marL="209550">
              <a:lnSpc>
                <a:spcPct val="100000"/>
              </a:lnSpc>
            </a:pPr>
            <a:r>
              <a:rPr dirty="0"/>
              <a:t>доступа</a:t>
            </a:r>
            <a:r>
              <a:rPr spc="-50" dirty="0"/>
              <a:t>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хранит</a:t>
            </a:r>
            <a:r>
              <a:rPr spc="-30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течение</a:t>
            </a:r>
            <a:r>
              <a:rPr spc="10" dirty="0"/>
              <a:t> </a:t>
            </a:r>
            <a:r>
              <a:rPr dirty="0"/>
              <a:t>времени,</a:t>
            </a:r>
            <a:r>
              <a:rPr spc="-45" dirty="0"/>
              <a:t> </a:t>
            </a:r>
            <a:r>
              <a:rPr spc="-10" dirty="0"/>
              <a:t>установленного</a:t>
            </a:r>
            <a:r>
              <a:rPr spc="-40" dirty="0"/>
              <a:t> </a:t>
            </a:r>
            <a:r>
              <a:rPr dirty="0"/>
              <a:t>ОО</a:t>
            </a:r>
            <a:r>
              <a:rPr spc="-65" dirty="0"/>
              <a:t> </a:t>
            </a:r>
            <a:r>
              <a:rPr spc="-10" dirty="0"/>
              <a:t>самостоятельно.</a:t>
            </a:r>
          </a:p>
          <a:p>
            <a:pPr marL="209550" marR="5080">
              <a:lnSpc>
                <a:spcPct val="100000"/>
              </a:lnSpc>
            </a:pPr>
            <a:r>
              <a:rPr spc="-10" dirty="0"/>
              <a:t>Предоставление федеральным</a:t>
            </a:r>
            <a:r>
              <a:rPr spc="-20" dirty="0"/>
              <a:t> </a:t>
            </a:r>
            <a:r>
              <a:rPr spc="-10" dirty="0"/>
              <a:t>организатором</a:t>
            </a:r>
            <a:r>
              <a:rPr spc="-60" dirty="0"/>
              <a:t> </a:t>
            </a:r>
            <a:r>
              <a:rPr spc="-10" dirty="0"/>
              <a:t>материалов</a:t>
            </a:r>
            <a:r>
              <a:rPr spc="-45" dirty="0"/>
              <a:t> </a:t>
            </a:r>
            <a:r>
              <a:rPr dirty="0"/>
              <a:t>ВПР</a:t>
            </a:r>
            <a:r>
              <a:rPr spc="-60" dirty="0"/>
              <a:t> </a:t>
            </a:r>
            <a:r>
              <a:rPr dirty="0"/>
              <a:t>по</a:t>
            </a:r>
            <a:r>
              <a:rPr spc="-40" dirty="0"/>
              <a:t> </a:t>
            </a:r>
            <a:r>
              <a:rPr dirty="0"/>
              <a:t>истечении</a:t>
            </a:r>
            <a:r>
              <a:rPr spc="-15" dirty="0"/>
              <a:t> </a:t>
            </a:r>
            <a:r>
              <a:rPr dirty="0"/>
              <a:t>периода</a:t>
            </a:r>
            <a:r>
              <a:rPr spc="-35" dirty="0"/>
              <a:t> </a:t>
            </a:r>
            <a:r>
              <a:rPr spc="-10" dirty="0"/>
              <a:t>проведения </a:t>
            </a:r>
            <a:r>
              <a:rPr dirty="0"/>
              <a:t>ВПР</a:t>
            </a:r>
            <a:r>
              <a:rPr spc="-35" dirty="0"/>
              <a:t> </a:t>
            </a:r>
            <a:r>
              <a:rPr dirty="0"/>
              <a:t>не</a:t>
            </a:r>
            <a:r>
              <a:rPr spc="-5" dirty="0"/>
              <a:t> </a:t>
            </a:r>
            <a:r>
              <a:rPr spc="-10" dirty="0"/>
              <a:t>предусмотрено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8380" y="242062"/>
            <a:ext cx="10949940" cy="772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91385">
              <a:lnSpc>
                <a:spcPct val="100000"/>
              </a:lnSpc>
              <a:spcBef>
                <a:spcPts val="105"/>
              </a:spcBef>
            </a:pPr>
            <a:r>
              <a:rPr dirty="0"/>
              <a:t>ПРОВЕДЕНИЕ</a:t>
            </a:r>
            <a:r>
              <a:rPr spc="-75" dirty="0"/>
              <a:t> </a:t>
            </a:r>
            <a:r>
              <a:rPr dirty="0"/>
              <a:t>ВПР</a:t>
            </a:r>
            <a:r>
              <a:rPr spc="-20" dirty="0"/>
              <a:t> </a:t>
            </a:r>
            <a:r>
              <a:rPr dirty="0"/>
              <a:t>В</a:t>
            </a:r>
            <a:r>
              <a:rPr spc="-20" dirty="0"/>
              <a:t> 4-</a:t>
            </a:r>
            <a:r>
              <a:rPr dirty="0"/>
              <a:t>8</a:t>
            </a:r>
            <a:r>
              <a:rPr spc="-15" dirty="0"/>
              <a:t> </a:t>
            </a:r>
            <a:r>
              <a:rPr dirty="0"/>
              <a:t>И 10</a:t>
            </a:r>
            <a:r>
              <a:rPr spc="-20" dirty="0"/>
              <a:t> </a:t>
            </a:r>
            <a:r>
              <a:rPr spc="-10" dirty="0"/>
              <a:t>КЛАССАХ</a:t>
            </a:r>
          </a:p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0217785" algn="l"/>
              </a:tabLst>
            </a:pPr>
            <a:r>
              <a:rPr sz="2000" u="sng" dirty="0">
                <a:solidFill>
                  <a:srgbClr val="000000"/>
                </a:solidFill>
                <a:uFill>
                  <a:solidFill>
                    <a:srgbClr val="94B3D6"/>
                  </a:solidFill>
                </a:uFill>
              </a:rPr>
              <a:t>	</a:t>
            </a:r>
            <a:r>
              <a:rPr sz="2000" spc="200" dirty="0">
                <a:solidFill>
                  <a:srgbClr val="000000"/>
                </a:solidFill>
              </a:rPr>
              <a:t> </a:t>
            </a:r>
            <a:endParaRPr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1080" y="5120640"/>
            <a:ext cx="10205085" cy="923925"/>
          </a:xfrm>
          <a:custGeom>
            <a:avLst/>
            <a:gdLst/>
            <a:ahLst/>
            <a:cxnLst/>
            <a:rect l="l" t="t" r="r" b="b"/>
            <a:pathLst>
              <a:path w="10205085" h="923925">
                <a:moveTo>
                  <a:pt x="10050780" y="0"/>
                </a:moveTo>
                <a:lnTo>
                  <a:pt x="153923" y="0"/>
                </a:lnTo>
                <a:lnTo>
                  <a:pt x="105275" y="7851"/>
                </a:lnTo>
                <a:lnTo>
                  <a:pt x="63022" y="29711"/>
                </a:lnTo>
                <a:lnTo>
                  <a:pt x="29700" y="63038"/>
                </a:lnTo>
                <a:lnTo>
                  <a:pt x="7847" y="105290"/>
                </a:lnTo>
                <a:lnTo>
                  <a:pt x="0" y="153924"/>
                </a:lnTo>
                <a:lnTo>
                  <a:pt x="0" y="769607"/>
                </a:lnTo>
                <a:lnTo>
                  <a:pt x="7847" y="818262"/>
                </a:lnTo>
                <a:lnTo>
                  <a:pt x="29700" y="860518"/>
                </a:lnTo>
                <a:lnTo>
                  <a:pt x="63022" y="893842"/>
                </a:lnTo>
                <a:lnTo>
                  <a:pt x="105275" y="915695"/>
                </a:lnTo>
                <a:lnTo>
                  <a:pt x="153923" y="923544"/>
                </a:lnTo>
                <a:lnTo>
                  <a:pt x="10050780" y="923544"/>
                </a:lnTo>
                <a:lnTo>
                  <a:pt x="10099413" y="915695"/>
                </a:lnTo>
                <a:lnTo>
                  <a:pt x="10141665" y="893842"/>
                </a:lnTo>
                <a:lnTo>
                  <a:pt x="10174992" y="860518"/>
                </a:lnTo>
                <a:lnTo>
                  <a:pt x="10196852" y="818262"/>
                </a:lnTo>
                <a:lnTo>
                  <a:pt x="10204704" y="769607"/>
                </a:lnTo>
                <a:lnTo>
                  <a:pt x="10204704" y="153924"/>
                </a:lnTo>
                <a:lnTo>
                  <a:pt x="10196852" y="105290"/>
                </a:lnTo>
                <a:lnTo>
                  <a:pt x="10174992" y="63038"/>
                </a:lnTo>
                <a:lnTo>
                  <a:pt x="10141665" y="29711"/>
                </a:lnTo>
                <a:lnTo>
                  <a:pt x="10099413" y="7851"/>
                </a:lnTo>
                <a:lnTo>
                  <a:pt x="10050780" y="0"/>
                </a:lnTo>
                <a:close/>
              </a:path>
            </a:pathLst>
          </a:custGeom>
          <a:solidFill>
            <a:srgbClr val="006FC0">
              <a:alpha val="2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1080" y="3800855"/>
            <a:ext cx="10205085" cy="1170940"/>
          </a:xfrm>
          <a:custGeom>
            <a:avLst/>
            <a:gdLst/>
            <a:ahLst/>
            <a:cxnLst/>
            <a:rect l="l" t="t" r="r" b="b"/>
            <a:pathLst>
              <a:path w="10205085" h="1170939">
                <a:moveTo>
                  <a:pt x="10009632" y="0"/>
                </a:moveTo>
                <a:lnTo>
                  <a:pt x="195072" y="0"/>
                </a:lnTo>
                <a:lnTo>
                  <a:pt x="150344" y="5154"/>
                </a:lnTo>
                <a:lnTo>
                  <a:pt x="109284" y="19834"/>
                </a:lnTo>
                <a:lnTo>
                  <a:pt x="73064" y="42867"/>
                </a:lnTo>
                <a:lnTo>
                  <a:pt x="42855" y="73080"/>
                </a:lnTo>
                <a:lnTo>
                  <a:pt x="19827" y="109301"/>
                </a:lnTo>
                <a:lnTo>
                  <a:pt x="5152" y="150356"/>
                </a:lnTo>
                <a:lnTo>
                  <a:pt x="0" y="195072"/>
                </a:lnTo>
                <a:lnTo>
                  <a:pt x="0" y="975360"/>
                </a:lnTo>
                <a:lnTo>
                  <a:pt x="5152" y="1020075"/>
                </a:lnTo>
                <a:lnTo>
                  <a:pt x="19827" y="1061130"/>
                </a:lnTo>
                <a:lnTo>
                  <a:pt x="42855" y="1097351"/>
                </a:lnTo>
                <a:lnTo>
                  <a:pt x="73064" y="1127564"/>
                </a:lnTo>
                <a:lnTo>
                  <a:pt x="109284" y="1150597"/>
                </a:lnTo>
                <a:lnTo>
                  <a:pt x="150344" y="1165277"/>
                </a:lnTo>
                <a:lnTo>
                  <a:pt x="195072" y="1170432"/>
                </a:lnTo>
                <a:lnTo>
                  <a:pt x="10009632" y="1170432"/>
                </a:lnTo>
                <a:lnTo>
                  <a:pt x="10054347" y="1165277"/>
                </a:lnTo>
                <a:lnTo>
                  <a:pt x="10095402" y="1150597"/>
                </a:lnTo>
                <a:lnTo>
                  <a:pt x="10131623" y="1127564"/>
                </a:lnTo>
                <a:lnTo>
                  <a:pt x="10161836" y="1097351"/>
                </a:lnTo>
                <a:lnTo>
                  <a:pt x="10184869" y="1061130"/>
                </a:lnTo>
                <a:lnTo>
                  <a:pt x="10199549" y="1020075"/>
                </a:lnTo>
                <a:lnTo>
                  <a:pt x="10204704" y="975360"/>
                </a:lnTo>
                <a:lnTo>
                  <a:pt x="10204704" y="195072"/>
                </a:lnTo>
                <a:lnTo>
                  <a:pt x="10199549" y="150356"/>
                </a:lnTo>
                <a:lnTo>
                  <a:pt x="10184869" y="109301"/>
                </a:lnTo>
                <a:lnTo>
                  <a:pt x="10161836" y="73080"/>
                </a:lnTo>
                <a:lnTo>
                  <a:pt x="10131623" y="42867"/>
                </a:lnTo>
                <a:lnTo>
                  <a:pt x="10095402" y="19834"/>
                </a:lnTo>
                <a:lnTo>
                  <a:pt x="10054347" y="5154"/>
                </a:lnTo>
                <a:lnTo>
                  <a:pt x="10009632" y="0"/>
                </a:lnTo>
                <a:close/>
              </a:path>
            </a:pathLst>
          </a:custGeom>
          <a:solidFill>
            <a:srgbClr val="006FC0">
              <a:alpha val="2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8380" y="242062"/>
            <a:ext cx="10949940" cy="772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0110">
              <a:lnSpc>
                <a:spcPct val="100000"/>
              </a:lnSpc>
              <a:spcBef>
                <a:spcPts val="105"/>
              </a:spcBef>
            </a:pPr>
            <a:r>
              <a:rPr dirty="0"/>
              <a:t>ПРОВЕДЕНИЕ</a:t>
            </a:r>
            <a:r>
              <a:rPr spc="-55" dirty="0"/>
              <a:t> </a:t>
            </a:r>
            <a:r>
              <a:rPr dirty="0"/>
              <a:t>ВПР</a:t>
            </a:r>
            <a:r>
              <a:rPr spc="-15" dirty="0"/>
              <a:t> </a:t>
            </a:r>
            <a:r>
              <a:rPr dirty="0"/>
              <a:t>С</a:t>
            </a:r>
            <a:r>
              <a:rPr spc="5" dirty="0"/>
              <a:t> </a:t>
            </a:r>
            <a:r>
              <a:rPr spc="-10" dirty="0"/>
              <a:t>ИСПОЛЬЗОВАНИЕМ</a:t>
            </a:r>
            <a:r>
              <a:rPr spc="-90" dirty="0"/>
              <a:t> </a:t>
            </a:r>
            <a:r>
              <a:rPr spc="-10" dirty="0"/>
              <a:t>КОМПЬЮТЕРА</a:t>
            </a:r>
          </a:p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0217785" algn="l"/>
              </a:tabLst>
            </a:pPr>
            <a:r>
              <a:rPr sz="2000" u="sng" dirty="0">
                <a:solidFill>
                  <a:srgbClr val="000000"/>
                </a:solidFill>
                <a:uFill>
                  <a:solidFill>
                    <a:srgbClr val="94B3D6"/>
                  </a:solidFill>
                </a:uFill>
              </a:rPr>
              <a:t>	</a:t>
            </a:r>
            <a:r>
              <a:rPr sz="2000" spc="200" dirty="0">
                <a:solidFill>
                  <a:srgbClr val="000000"/>
                </a:solidFill>
              </a:rPr>
              <a:t> </a:t>
            </a:r>
            <a:endParaRPr sz="20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327" y="2336823"/>
            <a:ext cx="343149" cy="2524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327" y="2954908"/>
            <a:ext cx="343149" cy="27806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40688" y="1455546"/>
            <a:ext cx="9324975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Образовательной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организации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предоставляется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возможность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выбора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формы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проверочной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работы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3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на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бумажном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носителе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или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использованием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компьютера:</a:t>
            </a:r>
            <a:endParaRPr sz="1800">
              <a:latin typeface="Calibri"/>
              <a:cs typeface="Calibri"/>
            </a:endParaRPr>
          </a:p>
          <a:p>
            <a:pPr marL="652145">
              <a:lnSpc>
                <a:spcPct val="100000"/>
              </a:lnSpc>
              <a:spcBef>
                <a:spcPts val="2039"/>
              </a:spcBef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классах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предметам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«История»,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«Биология»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1800">
              <a:latin typeface="Calibri"/>
              <a:cs typeface="Calibri"/>
            </a:endParaRPr>
          </a:p>
          <a:p>
            <a:pPr marL="65214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классах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предметам «История»,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«Биология»,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«География»,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«Обществознание»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большим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количеством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возможно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ВПР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использованием</a:t>
            </a: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компьютера</a:t>
            </a:r>
            <a:r>
              <a:rPr sz="1800" dirty="0">
                <a:latin typeface="Calibri"/>
                <a:cs typeface="Calibri"/>
              </a:rPr>
              <a:t> 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несколько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сессий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рамках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выбранной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даты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или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течение</a:t>
            </a:r>
            <a:r>
              <a:rPr sz="1800" spc="-10" dirty="0">
                <a:latin typeface="Calibri"/>
                <a:cs typeface="Calibri"/>
              </a:rPr>
              <a:t> нескольких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дней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(не</a:t>
            </a: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более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пяти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дней)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рамках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периода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проведения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ВПР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использованием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компьютера,</a:t>
            </a: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установленного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планом-графиком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ВПР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Эксперты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получат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доступ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системе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удаленной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проверки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заданий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«Эксперт»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6429" y="272034"/>
            <a:ext cx="58166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ВПР</a:t>
            </a:r>
            <a:r>
              <a:rPr spc="-25" dirty="0"/>
              <a:t> </a:t>
            </a:r>
            <a:r>
              <a:rPr dirty="0"/>
              <a:t>ОСНОВНЫЕ</a:t>
            </a:r>
            <a:r>
              <a:rPr spc="-80" dirty="0"/>
              <a:t> </a:t>
            </a:r>
            <a:r>
              <a:rPr spc="-45" dirty="0"/>
              <a:t>ЭТАПЫ</a:t>
            </a:r>
            <a:r>
              <a:rPr spc="-60" dirty="0"/>
              <a:t> </a:t>
            </a:r>
            <a:r>
              <a:rPr spc="-10" dirty="0"/>
              <a:t>ПРОВЕДЕНИЯ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9144" y="4811014"/>
            <a:ext cx="1867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С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использованием компьютера</a:t>
            </a:r>
            <a:r>
              <a:rPr sz="1800" b="1" spc="-1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7222" y="4310415"/>
            <a:ext cx="4278630" cy="177990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70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Получение</a:t>
            </a:r>
            <a:r>
              <a:rPr sz="1800" b="1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реквизитов</a:t>
            </a:r>
            <a:r>
              <a:rPr sz="18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доступа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работе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Выдача</a:t>
            </a:r>
            <a:r>
              <a:rPr sz="18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реквизитов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участникам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Выполнение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проверочной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работы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Заполнение</a:t>
            </a:r>
            <a:r>
              <a:rPr sz="18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электронных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протоколов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Проверка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работ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(дистанционно)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38728" y="2185416"/>
            <a:ext cx="396240" cy="311150"/>
          </a:xfrm>
          <a:custGeom>
            <a:avLst/>
            <a:gdLst/>
            <a:ahLst/>
            <a:cxnLst/>
            <a:rect l="l" t="t" r="r" b="b"/>
            <a:pathLst>
              <a:path w="396239" h="311150">
                <a:moveTo>
                  <a:pt x="0" y="77724"/>
                </a:moveTo>
                <a:lnTo>
                  <a:pt x="240792" y="77724"/>
                </a:lnTo>
                <a:lnTo>
                  <a:pt x="240792" y="0"/>
                </a:lnTo>
                <a:lnTo>
                  <a:pt x="396239" y="155448"/>
                </a:lnTo>
                <a:lnTo>
                  <a:pt x="240792" y="310896"/>
                </a:lnTo>
                <a:lnTo>
                  <a:pt x="240792" y="233172"/>
                </a:lnTo>
                <a:lnTo>
                  <a:pt x="0" y="233172"/>
                </a:lnTo>
                <a:lnTo>
                  <a:pt x="0" y="77724"/>
                </a:lnTo>
                <a:close/>
              </a:path>
            </a:pathLst>
          </a:custGeom>
          <a:ln w="24384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1667" y="2145284"/>
            <a:ext cx="2439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18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бумажном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носителе</a:t>
            </a:r>
            <a:r>
              <a:rPr sz="1800" b="1" spc="-1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98416" y="1364056"/>
            <a:ext cx="7091045" cy="252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667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Скачивание</a:t>
            </a:r>
            <a:r>
              <a:rPr sz="18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архивов</a:t>
            </a:r>
            <a:r>
              <a:rPr sz="18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материалами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предмету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ГИС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ФИС </a:t>
            </a:r>
            <a:r>
              <a:rPr sz="1800" spc="-25" dirty="0">
                <a:latin typeface="Calibri"/>
                <a:cs typeface="Calibri"/>
              </a:rPr>
              <a:t>ОКО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Печать</a:t>
            </a:r>
            <a:r>
              <a:rPr sz="1800" b="1" spc="3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2-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х</a:t>
            </a:r>
            <a:r>
              <a:rPr sz="18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вариантов проверочных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работ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равном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 количестве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в </a:t>
            </a:r>
            <a:r>
              <a:rPr sz="1800" dirty="0">
                <a:latin typeface="Calibri"/>
                <a:cs typeface="Calibri"/>
              </a:rPr>
              <a:t>формате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.pdf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каждого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количеству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участников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Выполнение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проверочной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работы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Передача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проверочных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работ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ответами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участников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окончании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работы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каждой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аудитории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ответственному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организатору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ОО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Проверка</a:t>
            </a:r>
            <a:r>
              <a:rPr sz="1800" b="1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работ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Заполнение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формы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сбора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результатов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загрузка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ЛК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ГИС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ФИС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ОКО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38728" y="4953000"/>
            <a:ext cx="478790" cy="314325"/>
          </a:xfrm>
          <a:custGeom>
            <a:avLst/>
            <a:gdLst/>
            <a:ahLst/>
            <a:cxnLst/>
            <a:rect l="l" t="t" r="r" b="b"/>
            <a:pathLst>
              <a:path w="478789" h="314325">
                <a:moveTo>
                  <a:pt x="0" y="78486"/>
                </a:moveTo>
                <a:lnTo>
                  <a:pt x="321563" y="78486"/>
                </a:lnTo>
                <a:lnTo>
                  <a:pt x="321563" y="0"/>
                </a:lnTo>
                <a:lnTo>
                  <a:pt x="478536" y="156972"/>
                </a:lnTo>
                <a:lnTo>
                  <a:pt x="321563" y="313944"/>
                </a:lnTo>
                <a:lnTo>
                  <a:pt x="321563" y="235457"/>
                </a:lnTo>
                <a:lnTo>
                  <a:pt x="0" y="235457"/>
                </a:lnTo>
                <a:lnTo>
                  <a:pt x="0" y="78486"/>
                </a:lnTo>
                <a:close/>
              </a:path>
            </a:pathLst>
          </a:custGeom>
          <a:ln w="24384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603" y="932688"/>
            <a:ext cx="10151364" cy="21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2745" y="242062"/>
            <a:ext cx="64242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ВСЕРОССИЙСКИЕ</a:t>
            </a:r>
            <a:r>
              <a:rPr spc="-85" dirty="0"/>
              <a:t> </a:t>
            </a:r>
            <a:r>
              <a:rPr dirty="0"/>
              <a:t>ПРОВЕРОЧНЫЕ</a:t>
            </a:r>
            <a:r>
              <a:rPr spc="-125" dirty="0"/>
              <a:t> </a:t>
            </a:r>
            <a:r>
              <a:rPr spc="-10" dirty="0"/>
              <a:t>РАБОТЫ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3808" y="652065"/>
            <a:ext cx="10954385" cy="40360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350"/>
              </a:spcBef>
              <a:tabLst>
                <a:tab pos="10222865" algn="l"/>
              </a:tabLst>
            </a:pPr>
            <a:r>
              <a:rPr sz="2000" b="1" u="sng" dirty="0">
                <a:uFill>
                  <a:solidFill>
                    <a:srgbClr val="94B3D6"/>
                  </a:solidFill>
                </a:uFill>
                <a:latin typeface="Calibri"/>
                <a:cs typeface="Calibri"/>
              </a:rPr>
              <a:t>	</a:t>
            </a:r>
            <a:r>
              <a:rPr sz="2000" b="1" spc="195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3164840" marR="3672204" indent="841375">
              <a:lnSpc>
                <a:spcPts val="254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Обработка</a:t>
            </a:r>
            <a:r>
              <a:rPr sz="18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результатов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Формирование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статистических</a:t>
            </a:r>
            <a:r>
              <a:rPr sz="18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отчетов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313690" indent="-28638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13690" algn="l"/>
              </a:tabLst>
            </a:pPr>
            <a:r>
              <a:rPr sz="2000" spc="-10" dirty="0">
                <a:latin typeface="Calibri"/>
                <a:cs typeface="Calibri"/>
              </a:rPr>
              <a:t>Проводится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обработка</a:t>
            </a:r>
            <a:r>
              <a:rPr sz="20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результатов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ВПР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0"/>
              </a:spcBef>
              <a:buFont typeface="Wingdings"/>
              <a:buChar char=""/>
            </a:pPr>
            <a:endParaRPr sz="2000" dirty="0">
              <a:latin typeface="Calibri"/>
              <a:cs typeface="Calibri"/>
            </a:endParaRPr>
          </a:p>
          <a:p>
            <a:pPr marL="313690" marR="664210" indent="-287020" algn="just">
              <a:lnSpc>
                <a:spcPct val="100000"/>
              </a:lnSpc>
              <a:buFont typeface="Wingdings"/>
              <a:buChar char=""/>
              <a:tabLst>
                <a:tab pos="313690" algn="l"/>
              </a:tabLst>
            </a:pPr>
            <a:r>
              <a:rPr sz="2000" dirty="0">
                <a:latin typeface="Calibri"/>
                <a:cs typeface="Calibri"/>
              </a:rPr>
              <a:t>После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обработки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результатов</a:t>
            </a:r>
            <a:r>
              <a:rPr sz="2000" spc="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формируется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сводная</a:t>
            </a:r>
            <a:r>
              <a:rPr sz="2000" b="1" spc="70" dirty="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статистика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включающая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процент </a:t>
            </a:r>
            <a:r>
              <a:rPr sz="2000" dirty="0">
                <a:latin typeface="Calibri"/>
                <a:cs typeface="Calibri"/>
              </a:rPr>
              <a:t>выполнения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заданиям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распределение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(в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процентах)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отметкам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ОО, </a:t>
            </a:r>
            <a:r>
              <a:rPr sz="2000" spc="-10" dirty="0">
                <a:latin typeface="Calibri"/>
                <a:cs typeface="Calibri"/>
              </a:rPr>
              <a:t>муниципалитетам,</a:t>
            </a:r>
            <a:r>
              <a:rPr sz="2000" dirty="0">
                <a:latin typeface="Calibri"/>
                <a:cs typeface="Calibri"/>
              </a:rPr>
              <a:t> регионам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Российской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Федерации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целом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каждому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виду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ВПР</a:t>
            </a:r>
            <a:endParaRPr sz="2000" dirty="0">
              <a:latin typeface="Calibri"/>
              <a:cs typeface="Calibri"/>
            </a:endParaRPr>
          </a:p>
          <a:p>
            <a:pPr marL="299085" marR="683895" indent="-287020" algn="just">
              <a:lnSpc>
                <a:spcPct val="100000"/>
              </a:lnSpc>
              <a:spcBef>
                <a:spcPts val="1590"/>
              </a:spcBef>
              <a:buFont typeface="Wingdings"/>
              <a:buChar char="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С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использованием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ФИС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ОКО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формируются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статистические</a:t>
            </a:r>
            <a:r>
              <a:rPr sz="2000" b="1" spc="2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отчеты</a:t>
            </a:r>
            <a:r>
              <a:rPr sz="2000" b="1" spc="2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для</a:t>
            </a:r>
            <a:r>
              <a:rPr sz="2000" b="1" spc="2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ОО</a:t>
            </a:r>
            <a:r>
              <a:rPr sz="2000" b="1" spc="2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(включающие </a:t>
            </a:r>
            <a:r>
              <a:rPr sz="2000" dirty="0">
                <a:latin typeface="Calibri"/>
                <a:cs typeface="Calibri"/>
              </a:rPr>
              <a:t>результаты</a:t>
            </a:r>
            <a:r>
              <a:rPr sz="2000" spc="3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выполнения</a:t>
            </a:r>
            <a:r>
              <a:rPr sz="2000" spc="3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каждого</a:t>
            </a:r>
            <a:r>
              <a:rPr sz="2000" spc="3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участника)</a:t>
            </a:r>
            <a:r>
              <a:rPr sz="2000" spc="3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3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координаторов</a:t>
            </a:r>
            <a:r>
              <a:rPr sz="2000" spc="3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31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муниципальном, </a:t>
            </a:r>
            <a:r>
              <a:rPr sz="2000" dirty="0">
                <a:latin typeface="Calibri"/>
                <a:cs typeface="Calibri"/>
              </a:rPr>
              <a:t>региональном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федеральном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уровнях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9744" y="3654552"/>
            <a:ext cx="10149840" cy="1475740"/>
          </a:xfrm>
          <a:custGeom>
            <a:avLst/>
            <a:gdLst/>
            <a:ahLst/>
            <a:cxnLst/>
            <a:rect l="l" t="t" r="r" b="b"/>
            <a:pathLst>
              <a:path w="10149840" h="1475739">
                <a:moveTo>
                  <a:pt x="9903967" y="0"/>
                </a:moveTo>
                <a:lnTo>
                  <a:pt x="245872" y="0"/>
                </a:lnTo>
                <a:lnTo>
                  <a:pt x="196321" y="4996"/>
                </a:lnTo>
                <a:lnTo>
                  <a:pt x="150168" y="19325"/>
                </a:lnTo>
                <a:lnTo>
                  <a:pt x="108403" y="41998"/>
                </a:lnTo>
                <a:lnTo>
                  <a:pt x="72015" y="72024"/>
                </a:lnTo>
                <a:lnTo>
                  <a:pt x="41991" y="108415"/>
                </a:lnTo>
                <a:lnTo>
                  <a:pt x="19322" y="150179"/>
                </a:lnTo>
                <a:lnTo>
                  <a:pt x="4995" y="196328"/>
                </a:lnTo>
                <a:lnTo>
                  <a:pt x="0" y="245872"/>
                </a:lnTo>
                <a:lnTo>
                  <a:pt x="0" y="1229360"/>
                </a:lnTo>
                <a:lnTo>
                  <a:pt x="4995" y="1278903"/>
                </a:lnTo>
                <a:lnTo>
                  <a:pt x="19322" y="1325052"/>
                </a:lnTo>
                <a:lnTo>
                  <a:pt x="41991" y="1366816"/>
                </a:lnTo>
                <a:lnTo>
                  <a:pt x="72015" y="1403207"/>
                </a:lnTo>
                <a:lnTo>
                  <a:pt x="108403" y="1433233"/>
                </a:lnTo>
                <a:lnTo>
                  <a:pt x="150168" y="1455906"/>
                </a:lnTo>
                <a:lnTo>
                  <a:pt x="196321" y="1470235"/>
                </a:lnTo>
                <a:lnTo>
                  <a:pt x="245872" y="1475232"/>
                </a:lnTo>
                <a:lnTo>
                  <a:pt x="9903967" y="1475232"/>
                </a:lnTo>
                <a:lnTo>
                  <a:pt x="9953511" y="1470235"/>
                </a:lnTo>
                <a:lnTo>
                  <a:pt x="9999660" y="1455906"/>
                </a:lnTo>
                <a:lnTo>
                  <a:pt x="10041424" y="1433233"/>
                </a:lnTo>
                <a:lnTo>
                  <a:pt x="10077815" y="1403207"/>
                </a:lnTo>
                <a:lnTo>
                  <a:pt x="10107841" y="1366816"/>
                </a:lnTo>
                <a:lnTo>
                  <a:pt x="10130514" y="1325052"/>
                </a:lnTo>
                <a:lnTo>
                  <a:pt x="10144843" y="1278903"/>
                </a:lnTo>
                <a:lnTo>
                  <a:pt x="10149840" y="1229360"/>
                </a:lnTo>
                <a:lnTo>
                  <a:pt x="10149840" y="245872"/>
                </a:lnTo>
                <a:lnTo>
                  <a:pt x="10144843" y="196328"/>
                </a:lnTo>
                <a:lnTo>
                  <a:pt x="10130514" y="150179"/>
                </a:lnTo>
                <a:lnTo>
                  <a:pt x="10107841" y="108415"/>
                </a:lnTo>
                <a:lnTo>
                  <a:pt x="10077815" y="72024"/>
                </a:lnTo>
                <a:lnTo>
                  <a:pt x="10041424" y="41998"/>
                </a:lnTo>
                <a:lnTo>
                  <a:pt x="9999660" y="19325"/>
                </a:lnTo>
                <a:lnTo>
                  <a:pt x="9953511" y="4996"/>
                </a:lnTo>
                <a:lnTo>
                  <a:pt x="9903967" y="0"/>
                </a:lnTo>
                <a:close/>
              </a:path>
            </a:pathLst>
          </a:custGeom>
          <a:solidFill>
            <a:srgbClr val="006FC0">
              <a:alpha val="2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1080" y="1197863"/>
            <a:ext cx="10205085" cy="1164590"/>
          </a:xfrm>
          <a:custGeom>
            <a:avLst/>
            <a:gdLst/>
            <a:ahLst/>
            <a:cxnLst/>
            <a:rect l="l" t="t" r="r" b="b"/>
            <a:pathLst>
              <a:path w="10205085" h="1164589">
                <a:moveTo>
                  <a:pt x="10010648" y="0"/>
                </a:moveTo>
                <a:lnTo>
                  <a:pt x="194056" y="0"/>
                </a:lnTo>
                <a:lnTo>
                  <a:pt x="149560" y="5124"/>
                </a:lnTo>
                <a:lnTo>
                  <a:pt x="108714" y="19721"/>
                </a:lnTo>
                <a:lnTo>
                  <a:pt x="72683" y="42627"/>
                </a:lnTo>
                <a:lnTo>
                  <a:pt x="42631" y="72678"/>
                </a:lnTo>
                <a:lnTo>
                  <a:pt x="19723" y="108709"/>
                </a:lnTo>
                <a:lnTo>
                  <a:pt x="5125" y="149556"/>
                </a:lnTo>
                <a:lnTo>
                  <a:pt x="0" y="194056"/>
                </a:lnTo>
                <a:lnTo>
                  <a:pt x="0" y="970280"/>
                </a:lnTo>
                <a:lnTo>
                  <a:pt x="5125" y="1014779"/>
                </a:lnTo>
                <a:lnTo>
                  <a:pt x="19723" y="1055626"/>
                </a:lnTo>
                <a:lnTo>
                  <a:pt x="42631" y="1091657"/>
                </a:lnTo>
                <a:lnTo>
                  <a:pt x="72683" y="1121708"/>
                </a:lnTo>
                <a:lnTo>
                  <a:pt x="108714" y="1144614"/>
                </a:lnTo>
                <a:lnTo>
                  <a:pt x="149560" y="1159211"/>
                </a:lnTo>
                <a:lnTo>
                  <a:pt x="194056" y="1164336"/>
                </a:lnTo>
                <a:lnTo>
                  <a:pt x="10010648" y="1164336"/>
                </a:lnTo>
                <a:lnTo>
                  <a:pt x="10055147" y="1159211"/>
                </a:lnTo>
                <a:lnTo>
                  <a:pt x="10095994" y="1144614"/>
                </a:lnTo>
                <a:lnTo>
                  <a:pt x="10132025" y="1121708"/>
                </a:lnTo>
                <a:lnTo>
                  <a:pt x="10162076" y="1091657"/>
                </a:lnTo>
                <a:lnTo>
                  <a:pt x="10184982" y="1055626"/>
                </a:lnTo>
                <a:lnTo>
                  <a:pt x="10199579" y="1014779"/>
                </a:lnTo>
                <a:lnTo>
                  <a:pt x="10204704" y="970280"/>
                </a:lnTo>
                <a:lnTo>
                  <a:pt x="10204704" y="194056"/>
                </a:lnTo>
                <a:lnTo>
                  <a:pt x="10199579" y="149556"/>
                </a:lnTo>
                <a:lnTo>
                  <a:pt x="10184982" y="108709"/>
                </a:lnTo>
                <a:lnTo>
                  <a:pt x="10162076" y="72678"/>
                </a:lnTo>
                <a:lnTo>
                  <a:pt x="10132025" y="42627"/>
                </a:lnTo>
                <a:lnTo>
                  <a:pt x="10095994" y="19721"/>
                </a:lnTo>
                <a:lnTo>
                  <a:pt x="10055147" y="5124"/>
                </a:lnTo>
                <a:lnTo>
                  <a:pt x="10010648" y="0"/>
                </a:lnTo>
                <a:close/>
              </a:path>
            </a:pathLst>
          </a:custGeom>
          <a:solidFill>
            <a:srgbClr val="006FC0">
              <a:alpha val="2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08380" y="242062"/>
            <a:ext cx="10949940" cy="772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1213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ПОЛУЧЕНИЕ</a:t>
            </a:r>
            <a:r>
              <a:rPr spc="-105" dirty="0"/>
              <a:t> </a:t>
            </a:r>
            <a:r>
              <a:rPr spc="-10" dirty="0"/>
              <a:t>РЕЗУЛЬТАТОВ</a:t>
            </a:r>
          </a:p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0217785" algn="l"/>
              </a:tabLst>
            </a:pPr>
            <a:r>
              <a:rPr sz="2000" u="sng" dirty="0">
                <a:solidFill>
                  <a:srgbClr val="000000"/>
                </a:solidFill>
                <a:uFill>
                  <a:solidFill>
                    <a:srgbClr val="94B3D6"/>
                  </a:solidFill>
                </a:uFill>
              </a:rPr>
              <a:t>	</a:t>
            </a:r>
            <a:r>
              <a:rPr sz="2000" spc="200" dirty="0">
                <a:solidFill>
                  <a:srgbClr val="000000"/>
                </a:solidFill>
              </a:rPr>
              <a:t> </a:t>
            </a:r>
            <a:endParaRPr sz="2000" dirty="0"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Сбор</a:t>
            </a:r>
            <a:r>
              <a:rPr spc="-35" dirty="0"/>
              <a:t> </a:t>
            </a:r>
            <a:r>
              <a:rPr dirty="0"/>
              <a:t>и</a:t>
            </a:r>
            <a:r>
              <a:rPr spc="-55" dirty="0"/>
              <a:t> </a:t>
            </a:r>
            <a:r>
              <a:rPr dirty="0"/>
              <a:t>обработку</a:t>
            </a:r>
            <a:r>
              <a:rPr spc="-15" dirty="0"/>
              <a:t> </a:t>
            </a:r>
            <a:r>
              <a:rPr spc="-20" dirty="0"/>
              <a:t>результатов</a:t>
            </a:r>
            <a:r>
              <a:rPr spc="-50" dirty="0"/>
              <a:t> </a:t>
            </a:r>
            <a:r>
              <a:rPr dirty="0"/>
              <a:t>ВПР</a:t>
            </a:r>
            <a:r>
              <a:rPr spc="-55" dirty="0"/>
              <a:t> </a:t>
            </a:r>
            <a:r>
              <a:rPr spc="-10" dirty="0"/>
              <a:t>осуществляет</a:t>
            </a:r>
            <a:r>
              <a:rPr spc="-25" dirty="0"/>
              <a:t> </a:t>
            </a:r>
            <a:r>
              <a:rPr dirty="0"/>
              <a:t>Федеральная</a:t>
            </a:r>
            <a:r>
              <a:rPr spc="5" dirty="0"/>
              <a:t> </a:t>
            </a:r>
            <a:r>
              <a:rPr dirty="0"/>
              <a:t>служба</a:t>
            </a:r>
            <a:r>
              <a:rPr spc="-60" dirty="0"/>
              <a:t> </a:t>
            </a:r>
            <a:r>
              <a:rPr dirty="0"/>
              <a:t>по</a:t>
            </a:r>
            <a:r>
              <a:rPr spc="-35" dirty="0"/>
              <a:t> </a:t>
            </a:r>
            <a:r>
              <a:rPr dirty="0"/>
              <a:t>надзору</a:t>
            </a:r>
            <a:r>
              <a:rPr spc="-40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spc="-10" dirty="0"/>
              <a:t>сфере</a:t>
            </a:r>
          </a:p>
          <a:p>
            <a:pPr marL="12700">
              <a:lnSpc>
                <a:spcPct val="100000"/>
              </a:lnSpc>
            </a:pPr>
            <a:r>
              <a:rPr dirty="0"/>
              <a:t>образования</a:t>
            </a:r>
            <a:r>
              <a:rPr spc="-45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науки</a:t>
            </a:r>
            <a:r>
              <a:rPr spc="-25" dirty="0"/>
              <a:t> </a:t>
            </a:r>
            <a:r>
              <a:rPr b="1" dirty="0">
                <a:latin typeface="Calibri"/>
                <a:cs typeface="Calibri"/>
              </a:rPr>
              <a:t>не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позднее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месяцев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со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дня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завершения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соответствующих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мероприятий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spc="-50" dirty="0"/>
              <a:t>в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соответствии</a:t>
            </a:r>
            <a:r>
              <a:rPr spc="-30" dirty="0"/>
              <a:t> </a:t>
            </a:r>
            <a:r>
              <a:rPr dirty="0"/>
              <a:t>с</a:t>
            </a:r>
            <a:r>
              <a:rPr spc="-55" dirty="0"/>
              <a:t> </a:t>
            </a:r>
            <a:r>
              <a:rPr dirty="0"/>
              <a:t>пунктом</a:t>
            </a:r>
            <a:r>
              <a:rPr spc="-35" dirty="0"/>
              <a:t> </a:t>
            </a:r>
            <a:r>
              <a:rPr dirty="0"/>
              <a:t>20</a:t>
            </a:r>
            <a:r>
              <a:rPr spc="-30" dirty="0"/>
              <a:t> </a:t>
            </a:r>
            <a:r>
              <a:rPr spc="-10" dirty="0"/>
              <a:t>Правил</a:t>
            </a:r>
          </a:p>
          <a:p>
            <a:pPr>
              <a:lnSpc>
                <a:spcPct val="100000"/>
              </a:lnSpc>
              <a:spcBef>
                <a:spcPts val="1945"/>
              </a:spcBef>
            </a:pPr>
            <a:endParaRPr spc="-10" dirty="0"/>
          </a:p>
          <a:p>
            <a:pPr marL="104139">
              <a:lnSpc>
                <a:spcPct val="100000"/>
              </a:lnSpc>
            </a:pPr>
            <a:r>
              <a:rPr dirty="0"/>
              <a:t>Хранение</a:t>
            </a:r>
            <a:r>
              <a:rPr spc="-40" dirty="0"/>
              <a:t> </a:t>
            </a:r>
            <a:r>
              <a:rPr dirty="0"/>
              <a:t>работ</a:t>
            </a:r>
            <a:r>
              <a:rPr spc="-40" dirty="0"/>
              <a:t> </a:t>
            </a:r>
            <a:r>
              <a:rPr dirty="0"/>
              <a:t>участников</a:t>
            </a:r>
            <a:r>
              <a:rPr spc="-85" dirty="0"/>
              <a:t> </a:t>
            </a:r>
            <a:r>
              <a:rPr spc="-10" dirty="0"/>
              <a:t>рекомендуется</a:t>
            </a:r>
            <a:r>
              <a:rPr spc="-35" dirty="0"/>
              <a:t> </a:t>
            </a:r>
            <a:r>
              <a:rPr dirty="0"/>
              <a:t>обеспечить</a:t>
            </a:r>
            <a:r>
              <a:rPr spc="-45" dirty="0"/>
              <a:t> </a:t>
            </a:r>
            <a:r>
              <a:rPr dirty="0"/>
              <a:t>до</a:t>
            </a:r>
            <a:r>
              <a:rPr spc="-55" dirty="0"/>
              <a:t> </a:t>
            </a:r>
            <a:r>
              <a:rPr dirty="0"/>
              <a:t>окончания</a:t>
            </a:r>
            <a:r>
              <a:rPr spc="-75" dirty="0"/>
              <a:t> </a:t>
            </a:r>
            <a:r>
              <a:rPr dirty="0"/>
              <a:t>ВПР</a:t>
            </a:r>
            <a:r>
              <a:rPr spc="-75" dirty="0"/>
              <a:t> </a:t>
            </a:r>
            <a:r>
              <a:rPr dirty="0"/>
              <a:t>(до</a:t>
            </a:r>
            <a:r>
              <a:rPr spc="-55" dirty="0"/>
              <a:t> </a:t>
            </a:r>
            <a:r>
              <a:rPr spc="-10" dirty="0"/>
              <a:t>получения</a:t>
            </a:r>
          </a:p>
          <a:p>
            <a:pPr marL="104139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результатов).</a:t>
            </a:r>
            <a:r>
              <a:rPr spc="-60" dirty="0"/>
              <a:t> </a:t>
            </a:r>
            <a:endParaRPr spc="-25" dirty="0" smtClean="0"/>
          </a:p>
          <a:p>
            <a:pPr>
              <a:lnSpc>
                <a:spcPct val="100000"/>
              </a:lnSpc>
              <a:spcBef>
                <a:spcPts val="1620"/>
              </a:spcBef>
            </a:pPr>
            <a:endParaRPr spc="-25" dirty="0" smtClean="0"/>
          </a:p>
          <a:p>
            <a:pPr marL="67310" marR="5080">
              <a:lnSpc>
                <a:spcPct val="100000"/>
              </a:lnSpc>
            </a:pPr>
            <a:r>
              <a:rPr spc="-20" dirty="0" err="1" smtClean="0"/>
              <a:t>Результаты</a:t>
            </a:r>
            <a:r>
              <a:rPr spc="-40" dirty="0" smtClean="0"/>
              <a:t> </a:t>
            </a:r>
            <a:r>
              <a:rPr dirty="0"/>
              <a:t>ВПР</a:t>
            </a:r>
            <a:r>
              <a:rPr spc="-60" dirty="0"/>
              <a:t> </a:t>
            </a:r>
            <a:r>
              <a:rPr dirty="0"/>
              <a:t>могут</a:t>
            </a:r>
            <a:r>
              <a:rPr spc="-65" dirty="0"/>
              <a:t> </a:t>
            </a:r>
            <a:r>
              <a:rPr dirty="0"/>
              <a:t>быть</a:t>
            </a:r>
            <a:r>
              <a:rPr spc="-25" dirty="0"/>
              <a:t> </a:t>
            </a:r>
            <a:r>
              <a:rPr dirty="0"/>
              <a:t>использованы</a:t>
            </a:r>
            <a:r>
              <a:rPr spc="-65" dirty="0"/>
              <a:t> </a:t>
            </a:r>
            <a:r>
              <a:rPr dirty="0"/>
              <a:t>ОИВ</a:t>
            </a:r>
            <a:r>
              <a:rPr spc="-55" dirty="0"/>
              <a:t> </a:t>
            </a:r>
            <a:r>
              <a:rPr dirty="0"/>
              <a:t>для</a:t>
            </a:r>
            <a:r>
              <a:rPr spc="-60" dirty="0"/>
              <a:t> </a:t>
            </a:r>
            <a:r>
              <a:rPr dirty="0"/>
              <a:t>анализа</a:t>
            </a:r>
            <a:r>
              <a:rPr spc="-40" dirty="0"/>
              <a:t> </a:t>
            </a:r>
            <a:r>
              <a:rPr dirty="0"/>
              <a:t>текущего</a:t>
            </a:r>
            <a:r>
              <a:rPr spc="-10" dirty="0"/>
              <a:t> </a:t>
            </a:r>
            <a:r>
              <a:rPr dirty="0"/>
              <a:t>состояния</a:t>
            </a:r>
            <a:r>
              <a:rPr spc="-80" dirty="0"/>
              <a:t> </a:t>
            </a:r>
            <a:r>
              <a:rPr dirty="0"/>
              <a:t>системы</a:t>
            </a:r>
            <a:r>
              <a:rPr spc="-35" dirty="0"/>
              <a:t> </a:t>
            </a:r>
            <a:r>
              <a:rPr spc="-10" dirty="0"/>
              <a:t>образования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формирования</a:t>
            </a:r>
            <a:r>
              <a:rPr spc="-65" dirty="0"/>
              <a:t> </a:t>
            </a:r>
            <a:r>
              <a:rPr dirty="0"/>
              <a:t>программ</a:t>
            </a:r>
            <a:r>
              <a:rPr spc="-20" dirty="0"/>
              <a:t> </a:t>
            </a:r>
            <a:r>
              <a:rPr dirty="0"/>
              <a:t>её</a:t>
            </a:r>
            <a:r>
              <a:rPr spc="10" dirty="0"/>
              <a:t> </a:t>
            </a:r>
            <a:r>
              <a:rPr dirty="0"/>
              <a:t>развития,</a:t>
            </a:r>
            <a:r>
              <a:rPr spc="-45" dirty="0"/>
              <a:t> </a:t>
            </a:r>
            <a:r>
              <a:rPr dirty="0"/>
              <a:t>ОО</a:t>
            </a:r>
            <a:r>
              <a:rPr spc="-50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dirty="0"/>
              <a:t>для</a:t>
            </a:r>
            <a:r>
              <a:rPr spc="-25" dirty="0"/>
              <a:t> </a:t>
            </a:r>
            <a:r>
              <a:rPr spc="-10" dirty="0"/>
              <a:t>совершенствования</a:t>
            </a:r>
            <a:r>
              <a:rPr spc="-40" dirty="0"/>
              <a:t> </a:t>
            </a:r>
            <a:r>
              <a:rPr spc="-10" dirty="0"/>
              <a:t>преподавания</a:t>
            </a:r>
            <a:r>
              <a:rPr spc="-20" dirty="0"/>
              <a:t> </a:t>
            </a:r>
            <a:r>
              <a:rPr spc="-10" dirty="0"/>
              <a:t>учебных предметов</a:t>
            </a:r>
            <a:r>
              <a:rPr spc="-20" dirty="0"/>
              <a:t> </a:t>
            </a:r>
            <a:r>
              <a:rPr dirty="0"/>
              <a:t>на</a:t>
            </a:r>
            <a:r>
              <a:rPr spc="-45" dirty="0"/>
              <a:t> </a:t>
            </a:r>
            <a:r>
              <a:rPr dirty="0"/>
              <a:t>основе</a:t>
            </a:r>
            <a:r>
              <a:rPr spc="-65" dirty="0"/>
              <a:t> </a:t>
            </a:r>
            <a:r>
              <a:rPr dirty="0"/>
              <a:t>аналитических</a:t>
            </a:r>
            <a:r>
              <a:rPr spc="-30" dirty="0"/>
              <a:t> </a:t>
            </a:r>
            <a:r>
              <a:rPr spc="-10" dirty="0"/>
              <a:t>выводов</a:t>
            </a:r>
            <a:r>
              <a:rPr spc="-6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dirty="0"/>
              <a:t>качестве</a:t>
            </a:r>
            <a:r>
              <a:rPr spc="-5" dirty="0"/>
              <a:t> </a:t>
            </a:r>
            <a:r>
              <a:rPr spc="-10" dirty="0"/>
              <a:t>образования.</a:t>
            </a:r>
          </a:p>
          <a:p>
            <a:pPr marL="67310" marR="1297940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Результаты</a:t>
            </a:r>
            <a:r>
              <a:rPr spc="-40" dirty="0"/>
              <a:t> </a:t>
            </a:r>
            <a:r>
              <a:rPr dirty="0"/>
              <a:t>ВПР</a:t>
            </a:r>
            <a:r>
              <a:rPr spc="-55" dirty="0"/>
              <a:t> </a:t>
            </a:r>
            <a:r>
              <a:rPr b="1" dirty="0">
                <a:latin typeface="Calibri"/>
                <a:cs typeface="Calibri"/>
              </a:rPr>
              <a:t>не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могут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быть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использованы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dirty="0"/>
              <a:t>для</a:t>
            </a:r>
            <a:r>
              <a:rPr spc="-55" dirty="0"/>
              <a:t> </a:t>
            </a:r>
            <a:r>
              <a:rPr dirty="0"/>
              <a:t>оценки</a:t>
            </a:r>
            <a:r>
              <a:rPr spc="-30" dirty="0"/>
              <a:t> </a:t>
            </a:r>
            <a:r>
              <a:rPr spc="-10" dirty="0"/>
              <a:t>деятельности преподавателей, образовательных</a:t>
            </a:r>
            <a:r>
              <a:rPr spc="20" dirty="0"/>
              <a:t> </a:t>
            </a:r>
            <a:r>
              <a:rPr spc="-10" dirty="0"/>
              <a:t>организаций,</a:t>
            </a:r>
            <a:r>
              <a:rPr spc="-30" dirty="0"/>
              <a:t> </a:t>
            </a:r>
            <a:r>
              <a:rPr spc="-25" dirty="0"/>
              <a:t>ОИВ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1080</Words>
  <Application>Microsoft Office PowerPoint</Application>
  <PresentationFormat>Произвольный</PresentationFormat>
  <Paragraphs>198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ВСЕРОССИЙСКИЕ ПРОВЕРОЧНЫЕ РАБОТЫ 2025</vt:lpstr>
      <vt:lpstr>УЧАСТНИКИ ВПР</vt:lpstr>
      <vt:lpstr>СРОКИ ПРОВЕДЕНИЯ ВПР В 4-8 И 10 КЛАССАХ</vt:lpstr>
      <vt:lpstr>ПЕРЕЧЕНЬ УЧЕБНЫХ ПРЕДМЕТОВ</vt:lpstr>
      <vt:lpstr>ПЕРЕЧЕНЬ УЧЕБНЫХ ПРЕДМЕТОВ</vt:lpstr>
      <vt:lpstr>ПОДГОТОВКА И ПРОВЕДЕНИЕ ВПР</vt:lpstr>
      <vt:lpstr>ПОДГОТОВКА И ПРОВЕДЕНИЕ ВПР</vt:lpstr>
      <vt:lpstr>СПЕЦИАЛИСТЫ, УЧАСТВУЮЩИЕ В ПРОВЕДЕНИИ ВПР</vt:lpstr>
      <vt:lpstr>ВПР, СОСТОЯЩИЕ ИЗ ДВУХ ЧАСТЕЙ</vt:lpstr>
      <vt:lpstr>ВПР ПО ПРЕДМЕТАМ НА ОСНОВЕ СЛУЧАЙНОГО ВЫБОРА</vt:lpstr>
      <vt:lpstr>ПРОВЕДЕНИЕ ВПР В 4-8 И 10 КЛАССАХ   </vt:lpstr>
      <vt:lpstr>ПРОВЕДЕНИЕ ВПР С ИСПОЛЬЗОВАНИЕМ КОМПЬЮТЕРА   </vt:lpstr>
      <vt:lpstr>ВПР ОСНОВНЫЕ ЭТАПЫ ПРОВЕДЕНИЯ</vt:lpstr>
      <vt:lpstr>ВСЕРОССИЙСКИЕ ПРОВЕРОЧНЫЕ РАБОТЫ</vt:lpstr>
      <vt:lpstr>ПОЛУЧЕНИЕ РЕЗУЛЬТАТОВ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Богданова</dc:creator>
  <cp:lastModifiedBy>пк</cp:lastModifiedBy>
  <cp:revision>6</cp:revision>
  <dcterms:created xsi:type="dcterms:W3CDTF">2025-03-04T08:28:37Z</dcterms:created>
  <dcterms:modified xsi:type="dcterms:W3CDTF">2025-03-17T12:17:21Z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2025-03-04T00:00:00Z</vt:filetime>
  </property>
  <property fmtid="{D5CDD505-2E9C-101B-9397-08002B2CF9AE}" pid="5" name="Producer">
    <vt:lpwstr>www.ilovepdf.com</vt:lpwstr>
  </property>
</Properties>
</file>